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306" r:id="rId2"/>
    <p:sldId id="259" r:id="rId3"/>
    <p:sldId id="261" r:id="rId4"/>
    <p:sldId id="260" r:id="rId5"/>
    <p:sldId id="262" r:id="rId6"/>
    <p:sldId id="263" r:id="rId7"/>
    <p:sldId id="264" r:id="rId8"/>
    <p:sldId id="265" r:id="rId9"/>
    <p:sldId id="266" r:id="rId10"/>
    <p:sldId id="267" r:id="rId11"/>
    <p:sldId id="268" r:id="rId12"/>
    <p:sldId id="269" r:id="rId13"/>
    <p:sldId id="307" r:id="rId14"/>
    <p:sldId id="317"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310" r:id="rId29"/>
    <p:sldId id="282" r:id="rId30"/>
    <p:sldId id="284" r:id="rId31"/>
    <p:sldId id="285" r:id="rId32"/>
    <p:sldId id="286" r:id="rId33"/>
    <p:sldId id="287" r:id="rId34"/>
    <p:sldId id="288" r:id="rId35"/>
    <p:sldId id="289" r:id="rId36"/>
    <p:sldId id="312" r:id="rId37"/>
    <p:sldId id="290" r:id="rId38"/>
    <p:sldId id="293" r:id="rId39"/>
    <p:sldId id="294" r:id="rId40"/>
    <p:sldId id="308" r:id="rId41"/>
    <p:sldId id="309" r:id="rId42"/>
    <p:sldId id="295" r:id="rId43"/>
    <p:sldId id="296" r:id="rId44"/>
    <p:sldId id="297" r:id="rId45"/>
    <p:sldId id="298" r:id="rId46"/>
    <p:sldId id="299" r:id="rId47"/>
    <p:sldId id="313" r:id="rId48"/>
    <p:sldId id="300" r:id="rId49"/>
    <p:sldId id="316" r:id="rId50"/>
    <p:sldId id="315" r:id="rId51"/>
    <p:sldId id="301" r:id="rId52"/>
    <p:sldId id="314" r:id="rId5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88" d="100"/>
          <a:sy n="88" d="100"/>
        </p:scale>
        <p:origin x="49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F3BA92CE-9A4D-4C9C-9BD1-7BA500A92837}" type="datetimeFigureOut">
              <a:rPr lang="he-IL" smtClean="0"/>
              <a:t>ט"ו/אלול/תשפ"ד</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A038B61-A7E5-4143-9161-9FF2D41808D3}" type="slidenum">
              <a:rPr lang="he-IL" smtClean="0"/>
              <a:t>‹#›</a:t>
            </a:fld>
            <a:endParaRPr lang="he-IL"/>
          </a:p>
        </p:txBody>
      </p:sp>
    </p:spTree>
    <p:extLst>
      <p:ext uri="{BB962C8B-B14F-4D97-AF65-F5344CB8AC3E}">
        <p14:creationId xmlns:p14="http://schemas.microsoft.com/office/powerpoint/2010/main" val="1543477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F3BA92CE-9A4D-4C9C-9BD1-7BA500A92837}" type="datetimeFigureOut">
              <a:rPr lang="he-IL" smtClean="0"/>
              <a:t>ט"ו/אלול/תשפ"ד</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A038B61-A7E5-4143-9161-9FF2D41808D3}" type="slidenum">
              <a:rPr lang="he-IL" smtClean="0"/>
              <a:t>‹#›</a:t>
            </a:fld>
            <a:endParaRPr lang="he-IL"/>
          </a:p>
        </p:txBody>
      </p:sp>
    </p:spTree>
    <p:extLst>
      <p:ext uri="{BB962C8B-B14F-4D97-AF65-F5344CB8AC3E}">
        <p14:creationId xmlns:p14="http://schemas.microsoft.com/office/powerpoint/2010/main" val="2317417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F3BA92CE-9A4D-4C9C-9BD1-7BA500A92837}" type="datetimeFigureOut">
              <a:rPr lang="he-IL" smtClean="0"/>
              <a:t>ט"ו/אלול/תשפ"ד</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A038B61-A7E5-4143-9161-9FF2D41808D3}" type="slidenum">
              <a:rPr lang="he-IL" smtClean="0"/>
              <a:t>‹#›</a:t>
            </a:fld>
            <a:endParaRPr lang="he-IL"/>
          </a:p>
        </p:txBody>
      </p:sp>
    </p:spTree>
    <p:extLst>
      <p:ext uri="{BB962C8B-B14F-4D97-AF65-F5344CB8AC3E}">
        <p14:creationId xmlns:p14="http://schemas.microsoft.com/office/powerpoint/2010/main" val="2212492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F3BA92CE-9A4D-4C9C-9BD1-7BA500A92837}" type="datetimeFigureOut">
              <a:rPr lang="he-IL" smtClean="0"/>
              <a:t>ט"ו/אלול/תשפ"ד</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A038B61-A7E5-4143-9161-9FF2D41808D3}" type="slidenum">
              <a:rPr lang="he-IL" smtClean="0"/>
              <a:t>‹#›</a:t>
            </a:fld>
            <a:endParaRPr lang="he-IL"/>
          </a:p>
        </p:txBody>
      </p:sp>
    </p:spTree>
    <p:extLst>
      <p:ext uri="{BB962C8B-B14F-4D97-AF65-F5344CB8AC3E}">
        <p14:creationId xmlns:p14="http://schemas.microsoft.com/office/powerpoint/2010/main" val="149773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מציין מיקום של תאריך 3"/>
          <p:cNvSpPr>
            <a:spLocks noGrp="1"/>
          </p:cNvSpPr>
          <p:nvPr>
            <p:ph type="dt" sz="half" idx="10"/>
          </p:nvPr>
        </p:nvSpPr>
        <p:spPr/>
        <p:txBody>
          <a:bodyPr/>
          <a:lstStyle/>
          <a:p>
            <a:fld id="{F3BA92CE-9A4D-4C9C-9BD1-7BA500A92837}" type="datetimeFigureOut">
              <a:rPr lang="he-IL" smtClean="0"/>
              <a:t>ט"ו/אלול/תשפ"ד</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A038B61-A7E5-4143-9161-9FF2D41808D3}" type="slidenum">
              <a:rPr lang="he-IL" smtClean="0"/>
              <a:t>‹#›</a:t>
            </a:fld>
            <a:endParaRPr lang="he-IL"/>
          </a:p>
        </p:txBody>
      </p:sp>
    </p:spTree>
    <p:extLst>
      <p:ext uri="{BB962C8B-B14F-4D97-AF65-F5344CB8AC3E}">
        <p14:creationId xmlns:p14="http://schemas.microsoft.com/office/powerpoint/2010/main" val="990872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F3BA92CE-9A4D-4C9C-9BD1-7BA500A92837}" type="datetimeFigureOut">
              <a:rPr lang="he-IL" smtClean="0"/>
              <a:t>ט"ו/אלול/תשפ"ד</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A038B61-A7E5-4143-9161-9FF2D41808D3}" type="slidenum">
              <a:rPr lang="he-IL" smtClean="0"/>
              <a:t>‹#›</a:t>
            </a:fld>
            <a:endParaRPr lang="he-IL"/>
          </a:p>
        </p:txBody>
      </p:sp>
    </p:spTree>
    <p:extLst>
      <p:ext uri="{BB962C8B-B14F-4D97-AF65-F5344CB8AC3E}">
        <p14:creationId xmlns:p14="http://schemas.microsoft.com/office/powerpoint/2010/main" val="2897635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F3BA92CE-9A4D-4C9C-9BD1-7BA500A92837}" type="datetimeFigureOut">
              <a:rPr lang="he-IL" smtClean="0"/>
              <a:t>ט"ו/אלול/תשפ"ד</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1A038B61-A7E5-4143-9161-9FF2D41808D3}" type="slidenum">
              <a:rPr lang="he-IL" smtClean="0"/>
              <a:t>‹#›</a:t>
            </a:fld>
            <a:endParaRPr lang="he-IL"/>
          </a:p>
        </p:txBody>
      </p:sp>
    </p:spTree>
    <p:extLst>
      <p:ext uri="{BB962C8B-B14F-4D97-AF65-F5344CB8AC3E}">
        <p14:creationId xmlns:p14="http://schemas.microsoft.com/office/powerpoint/2010/main" val="294470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F3BA92CE-9A4D-4C9C-9BD1-7BA500A92837}" type="datetimeFigureOut">
              <a:rPr lang="he-IL" smtClean="0"/>
              <a:t>ט"ו/אלול/תשפ"ד</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1A038B61-A7E5-4143-9161-9FF2D41808D3}" type="slidenum">
              <a:rPr lang="he-IL" smtClean="0"/>
              <a:t>‹#›</a:t>
            </a:fld>
            <a:endParaRPr lang="he-IL"/>
          </a:p>
        </p:txBody>
      </p:sp>
    </p:spTree>
    <p:extLst>
      <p:ext uri="{BB962C8B-B14F-4D97-AF65-F5344CB8AC3E}">
        <p14:creationId xmlns:p14="http://schemas.microsoft.com/office/powerpoint/2010/main" val="953095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F3BA92CE-9A4D-4C9C-9BD1-7BA500A92837}" type="datetimeFigureOut">
              <a:rPr lang="he-IL" smtClean="0"/>
              <a:t>ט"ו/אלול/תשפ"ד</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1A038B61-A7E5-4143-9161-9FF2D41808D3}" type="slidenum">
              <a:rPr lang="he-IL" smtClean="0"/>
              <a:t>‹#›</a:t>
            </a:fld>
            <a:endParaRPr lang="he-IL"/>
          </a:p>
        </p:txBody>
      </p:sp>
    </p:spTree>
    <p:extLst>
      <p:ext uri="{BB962C8B-B14F-4D97-AF65-F5344CB8AC3E}">
        <p14:creationId xmlns:p14="http://schemas.microsoft.com/office/powerpoint/2010/main" val="3459983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F3BA92CE-9A4D-4C9C-9BD1-7BA500A92837}" type="datetimeFigureOut">
              <a:rPr lang="he-IL" smtClean="0"/>
              <a:t>ט"ו/אלול/תשפ"ד</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A038B61-A7E5-4143-9161-9FF2D41808D3}" type="slidenum">
              <a:rPr lang="he-IL" smtClean="0"/>
              <a:t>‹#›</a:t>
            </a:fld>
            <a:endParaRPr lang="he-IL"/>
          </a:p>
        </p:txBody>
      </p:sp>
    </p:spTree>
    <p:extLst>
      <p:ext uri="{BB962C8B-B14F-4D97-AF65-F5344CB8AC3E}">
        <p14:creationId xmlns:p14="http://schemas.microsoft.com/office/powerpoint/2010/main" val="2766668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F3BA92CE-9A4D-4C9C-9BD1-7BA500A92837}" type="datetimeFigureOut">
              <a:rPr lang="he-IL" smtClean="0"/>
              <a:t>ט"ו/אלול/תשפ"ד</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A038B61-A7E5-4143-9161-9FF2D41808D3}" type="slidenum">
              <a:rPr lang="he-IL" smtClean="0"/>
              <a:t>‹#›</a:t>
            </a:fld>
            <a:endParaRPr lang="he-IL"/>
          </a:p>
        </p:txBody>
      </p:sp>
    </p:spTree>
    <p:extLst>
      <p:ext uri="{BB962C8B-B14F-4D97-AF65-F5344CB8AC3E}">
        <p14:creationId xmlns:p14="http://schemas.microsoft.com/office/powerpoint/2010/main" val="412581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3BA92CE-9A4D-4C9C-9BD1-7BA500A92837}" type="datetimeFigureOut">
              <a:rPr lang="he-IL" smtClean="0"/>
              <a:t>ט"ו/אלול/תשפ"ד</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A038B61-A7E5-4143-9161-9FF2D41808D3}" type="slidenum">
              <a:rPr lang="he-IL" smtClean="0"/>
              <a:t>‹#›</a:t>
            </a:fld>
            <a:endParaRPr lang="he-IL"/>
          </a:p>
        </p:txBody>
      </p:sp>
    </p:spTree>
    <p:extLst>
      <p:ext uri="{BB962C8B-B14F-4D97-AF65-F5344CB8AC3E}">
        <p14:creationId xmlns:p14="http://schemas.microsoft.com/office/powerpoint/2010/main" val="28616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slide" Target="slide16.xml"/><Relationship Id="rId21" Type="http://schemas.openxmlformats.org/officeDocument/2006/relationships/image" Target="../media/image10.png"/><Relationship Id="rId34" Type="http://schemas.openxmlformats.org/officeDocument/2006/relationships/slide" Target="slide20.xml"/><Relationship Id="rId42" Type="http://schemas.openxmlformats.org/officeDocument/2006/relationships/image" Target="../media/image21.png"/><Relationship Id="rId47" Type="http://schemas.openxmlformats.org/officeDocument/2006/relationships/slide" Target="slide27.xml"/><Relationship Id="rId50" Type="http://schemas.openxmlformats.org/officeDocument/2006/relationships/image" Target="../media/image25.png"/><Relationship Id="rId55" Type="http://schemas.openxmlformats.org/officeDocument/2006/relationships/slide" Target="slide31.xml"/><Relationship Id="rId63" Type="http://schemas.openxmlformats.org/officeDocument/2006/relationships/slide" Target="slide35.xml"/><Relationship Id="rId68" Type="http://schemas.openxmlformats.org/officeDocument/2006/relationships/image" Target="../media/image34.png"/><Relationship Id="rId76" Type="http://schemas.openxmlformats.org/officeDocument/2006/relationships/image" Target="../media/image38.png"/><Relationship Id="rId84" Type="http://schemas.openxmlformats.org/officeDocument/2006/relationships/image" Target="../media/image42.png"/><Relationship Id="rId89" Type="http://schemas.openxmlformats.org/officeDocument/2006/relationships/slide" Target="slide51.xml"/><Relationship Id="rId97" Type="http://schemas.openxmlformats.org/officeDocument/2006/relationships/slide" Target="slide50.xml"/><Relationship Id="rId7" Type="http://schemas.openxmlformats.org/officeDocument/2006/relationships/image" Target="../media/image3.png"/><Relationship Id="rId71" Type="http://schemas.openxmlformats.org/officeDocument/2006/relationships/slide" Target="slide39.xml"/><Relationship Id="rId92" Type="http://schemas.openxmlformats.org/officeDocument/2006/relationships/image" Target="../media/image46.jpeg"/><Relationship Id="rId2" Type="http://schemas.openxmlformats.org/officeDocument/2006/relationships/slide" Target="slide2.xml"/><Relationship Id="rId16" Type="http://schemas.openxmlformats.org/officeDocument/2006/relationships/slide" Target="slide10.xml"/><Relationship Id="rId29" Type="http://schemas.openxmlformats.org/officeDocument/2006/relationships/image" Target="../media/image14.png"/><Relationship Id="rId11" Type="http://schemas.openxmlformats.org/officeDocument/2006/relationships/image" Target="../media/image5.png"/><Relationship Id="rId24" Type="http://schemas.openxmlformats.org/officeDocument/2006/relationships/slide" Target="slide15.xml"/><Relationship Id="rId32" Type="http://schemas.openxmlformats.org/officeDocument/2006/relationships/slide" Target="slide19.xml"/><Relationship Id="rId37" Type="http://schemas.openxmlformats.org/officeDocument/2006/relationships/slide" Target="slide22.xml"/><Relationship Id="rId40" Type="http://schemas.openxmlformats.org/officeDocument/2006/relationships/image" Target="../media/image20.png"/><Relationship Id="rId45" Type="http://schemas.openxmlformats.org/officeDocument/2006/relationships/slide" Target="slide26.xml"/><Relationship Id="rId53" Type="http://schemas.openxmlformats.org/officeDocument/2006/relationships/slide" Target="slide30.xml"/><Relationship Id="rId58" Type="http://schemas.openxmlformats.org/officeDocument/2006/relationships/image" Target="../media/image29.png"/><Relationship Id="rId66" Type="http://schemas.openxmlformats.org/officeDocument/2006/relationships/image" Target="../media/image33.png"/><Relationship Id="rId74" Type="http://schemas.openxmlformats.org/officeDocument/2006/relationships/image" Target="../media/image37.png"/><Relationship Id="rId79" Type="http://schemas.openxmlformats.org/officeDocument/2006/relationships/slide" Target="slide43.xml"/><Relationship Id="rId87" Type="http://schemas.openxmlformats.org/officeDocument/2006/relationships/slide" Target="slide48.xml"/><Relationship Id="rId5" Type="http://schemas.openxmlformats.org/officeDocument/2006/relationships/image" Target="../media/image2.png"/><Relationship Id="rId61" Type="http://schemas.openxmlformats.org/officeDocument/2006/relationships/slide" Target="slide34.xml"/><Relationship Id="rId82" Type="http://schemas.openxmlformats.org/officeDocument/2006/relationships/image" Target="../media/image41.png"/><Relationship Id="rId90" Type="http://schemas.openxmlformats.org/officeDocument/2006/relationships/image" Target="../media/image45.png"/><Relationship Id="rId95" Type="http://schemas.openxmlformats.org/officeDocument/2006/relationships/slide" Target="slide52.xml"/><Relationship Id="rId19" Type="http://schemas.openxmlformats.org/officeDocument/2006/relationships/image" Target="../media/image9.png"/><Relationship Id="rId14" Type="http://schemas.openxmlformats.org/officeDocument/2006/relationships/slide" Target="slide8.xml"/><Relationship Id="rId22" Type="http://schemas.openxmlformats.org/officeDocument/2006/relationships/slide" Target="slide13.xml"/><Relationship Id="rId27" Type="http://schemas.openxmlformats.org/officeDocument/2006/relationships/image" Target="../media/image13.png"/><Relationship Id="rId30" Type="http://schemas.openxmlformats.org/officeDocument/2006/relationships/slide" Target="slide18.xml"/><Relationship Id="rId35" Type="http://schemas.openxmlformats.org/officeDocument/2006/relationships/image" Target="../media/image17.png"/><Relationship Id="rId43" Type="http://schemas.openxmlformats.org/officeDocument/2006/relationships/slide" Target="slide25.xml"/><Relationship Id="rId48" Type="http://schemas.openxmlformats.org/officeDocument/2006/relationships/image" Target="../media/image24.png"/><Relationship Id="rId56" Type="http://schemas.openxmlformats.org/officeDocument/2006/relationships/image" Target="../media/image28.png"/><Relationship Id="rId64" Type="http://schemas.openxmlformats.org/officeDocument/2006/relationships/image" Target="../media/image32.png"/><Relationship Id="rId69" Type="http://schemas.openxmlformats.org/officeDocument/2006/relationships/slide" Target="slide38.xml"/><Relationship Id="rId77" Type="http://schemas.openxmlformats.org/officeDocument/2006/relationships/slide" Target="slide42.xml"/><Relationship Id="rId100" Type="http://schemas.openxmlformats.org/officeDocument/2006/relationships/image" Target="../media/image50.jpeg"/><Relationship Id="rId8" Type="http://schemas.openxmlformats.org/officeDocument/2006/relationships/slide" Target="slide5.xml"/><Relationship Id="rId51" Type="http://schemas.openxmlformats.org/officeDocument/2006/relationships/slide" Target="slide28.xml"/><Relationship Id="rId72" Type="http://schemas.openxmlformats.org/officeDocument/2006/relationships/image" Target="../media/image36.png"/><Relationship Id="rId80" Type="http://schemas.openxmlformats.org/officeDocument/2006/relationships/image" Target="../media/image40.jpg"/><Relationship Id="rId85" Type="http://schemas.openxmlformats.org/officeDocument/2006/relationships/slide" Target="slide46.xml"/><Relationship Id="rId93" Type="http://schemas.openxmlformats.org/officeDocument/2006/relationships/slide" Target="slide47.xml"/><Relationship Id="rId98" Type="http://schemas.openxmlformats.org/officeDocument/2006/relationships/image" Target="../media/image49.jpeg"/><Relationship Id="rId3" Type="http://schemas.openxmlformats.org/officeDocument/2006/relationships/image" Target="../media/image1.png"/><Relationship Id="rId12" Type="http://schemas.openxmlformats.org/officeDocument/2006/relationships/slide" Target="slide7.xml"/><Relationship Id="rId17" Type="http://schemas.openxmlformats.org/officeDocument/2006/relationships/image" Target="../media/image8.png"/><Relationship Id="rId25" Type="http://schemas.openxmlformats.org/officeDocument/2006/relationships/image" Target="../media/image12.png"/><Relationship Id="rId33" Type="http://schemas.openxmlformats.org/officeDocument/2006/relationships/image" Target="../media/image16.png"/><Relationship Id="rId38" Type="http://schemas.openxmlformats.org/officeDocument/2006/relationships/image" Target="../media/image19.png"/><Relationship Id="rId46" Type="http://schemas.openxmlformats.org/officeDocument/2006/relationships/image" Target="../media/image23.png"/><Relationship Id="rId59" Type="http://schemas.openxmlformats.org/officeDocument/2006/relationships/slide" Target="slide33.xml"/><Relationship Id="rId67" Type="http://schemas.openxmlformats.org/officeDocument/2006/relationships/slide" Target="slide37.xml"/><Relationship Id="rId20" Type="http://schemas.openxmlformats.org/officeDocument/2006/relationships/slide" Target="slide12.xml"/><Relationship Id="rId41" Type="http://schemas.openxmlformats.org/officeDocument/2006/relationships/slide" Target="slide24.xml"/><Relationship Id="rId54" Type="http://schemas.openxmlformats.org/officeDocument/2006/relationships/image" Target="../media/image27.png"/><Relationship Id="rId62" Type="http://schemas.openxmlformats.org/officeDocument/2006/relationships/image" Target="../media/image31.png"/><Relationship Id="rId70" Type="http://schemas.openxmlformats.org/officeDocument/2006/relationships/image" Target="../media/image35.png"/><Relationship Id="rId75" Type="http://schemas.openxmlformats.org/officeDocument/2006/relationships/slide" Target="slide41.xml"/><Relationship Id="rId83" Type="http://schemas.openxmlformats.org/officeDocument/2006/relationships/slide" Target="slide45.xml"/><Relationship Id="rId88" Type="http://schemas.openxmlformats.org/officeDocument/2006/relationships/image" Target="../media/image44.png"/><Relationship Id="rId91" Type="http://schemas.openxmlformats.org/officeDocument/2006/relationships/slide" Target="slide9.xml"/><Relationship Id="rId96"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slide" Target="slide4.xml"/><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slide" Target="slide17.xml"/><Relationship Id="rId36" Type="http://schemas.openxmlformats.org/officeDocument/2006/relationships/image" Target="../media/image18.png"/><Relationship Id="rId49" Type="http://schemas.openxmlformats.org/officeDocument/2006/relationships/slide" Target="slide29.xml"/><Relationship Id="rId57" Type="http://schemas.openxmlformats.org/officeDocument/2006/relationships/slide" Target="slide32.xml"/><Relationship Id="rId10" Type="http://schemas.openxmlformats.org/officeDocument/2006/relationships/slide" Target="slide6.xml"/><Relationship Id="rId31" Type="http://schemas.openxmlformats.org/officeDocument/2006/relationships/image" Target="../media/image15.png"/><Relationship Id="rId44" Type="http://schemas.openxmlformats.org/officeDocument/2006/relationships/image" Target="../media/image22.png"/><Relationship Id="rId52" Type="http://schemas.openxmlformats.org/officeDocument/2006/relationships/image" Target="../media/image26.jpeg"/><Relationship Id="rId60" Type="http://schemas.openxmlformats.org/officeDocument/2006/relationships/image" Target="../media/image30.png"/><Relationship Id="rId65" Type="http://schemas.openxmlformats.org/officeDocument/2006/relationships/slide" Target="slide36.xml"/><Relationship Id="rId73" Type="http://schemas.openxmlformats.org/officeDocument/2006/relationships/slide" Target="slide40.xml"/><Relationship Id="rId78" Type="http://schemas.openxmlformats.org/officeDocument/2006/relationships/image" Target="../media/image39.png"/><Relationship Id="rId81" Type="http://schemas.openxmlformats.org/officeDocument/2006/relationships/slide" Target="slide44.xml"/><Relationship Id="rId86" Type="http://schemas.openxmlformats.org/officeDocument/2006/relationships/image" Target="../media/image43.png"/><Relationship Id="rId94" Type="http://schemas.openxmlformats.org/officeDocument/2006/relationships/image" Target="../media/image47.jpeg"/><Relationship Id="rId99" Type="http://schemas.openxmlformats.org/officeDocument/2006/relationships/slide" Target="slide49.xml"/><Relationship Id="rId101" Type="http://schemas.openxmlformats.org/officeDocument/2006/relationships/image" Target="../media/image51.jpeg"/><Relationship Id="rId4" Type="http://schemas.openxmlformats.org/officeDocument/2006/relationships/slide" Target="slide3.xml"/><Relationship Id="rId9" Type="http://schemas.openxmlformats.org/officeDocument/2006/relationships/image" Target="../media/image4.png"/><Relationship Id="rId13" Type="http://schemas.openxmlformats.org/officeDocument/2006/relationships/image" Target="../media/image6.png"/><Relationship Id="rId18" Type="http://schemas.openxmlformats.org/officeDocument/2006/relationships/hyperlink" Target="11.png" TargetMode="External"/><Relationship Id="rId39" Type="http://schemas.openxmlformats.org/officeDocument/2006/relationships/slide" Target="slide23.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izkor.gov.il/%D7%99%D7%A9%D7%A8%D7%90%D7%9C%20%D7%91%D7%A8%D7%99%D7%9D/en_909b71c0a9dd36bc76799abed73db28f"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izkor.gov.il/%D7%90%D7%91%D7%A8%D7%94%D7%9D%20%D7%91%D7%99%D7%A0%D7%A9%D7%98%D7%95%D7%A7/en_7c29a2ff136f6db3e0693fc7ee435ab3"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izkor.gov.il/%D7%90%D7%9C%D7%99%D7%94%D7%95%20%D7%91%D7%A1%D7%A0%D7%A6%D7%99/en_1cd3010e7b1d3e607fcbbcb2fadc56fe"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izkor.gov.il/%D7%9C%D7%99%D7%90%D7%95%D7%9F%20%D7%91%D7%A8%20%D7%91%D7%9F%20%D7%9E%D7%95%D7%97%D7%94/en_bc9bf5db43313273f593b30ec3c25b0c"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izkor.gov.il/%D7%92%D7%99%D7%9C%20%D7%92'%D7%95%D7%A8%D7%92'/en_a9155650b91109ffa9f382d3906129e3"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1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izkor.gov.il/%D7%93%D7%9F%20%D7%99%D7%9C%D7%95%D7%9F%20%D7%92%D7%A8%D7%A1%D7%98%D7%A0%D7%A4%D7%9C%D7%93/en_685e33472289263f1036003dc2305d0c"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1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izkor.gov.il/%D7%90%D7%91%D7%99%D7%A0%D7%95%D7%A2%D7%9D%20%D7%90%D7%91%D7%A0%D7%A9%D7%98%D7%99%D7%99%D7%9F/en_ca782f6803bef106904b81a47c65d42f"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izkor.gov.il/%D7%9E%D7%99%D7%9B%D7%94%20%D7%93%D7%A8%D7%95%D7%A7%D7%A8/en_b7b9ccf630fa28321320cedc1da4bf4e"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izkor.gov.il/%D7%A9%D7%95%D7%A2%20%D7%95%D7%95%D7%9C%D7%A7%D7%95%D7%91%D7%99%D7%A5/en_6c19ec3f641e6671327682ee031556d7"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yotvata.org.il/htm-webaxy/plugins/pdfjs/web/viewer.html?file=%2Fmedia%2Fsal%2Fpages%2F665%2Ff38%2F%D7%90%D7%95%D7%A8%D7%99%20%D7%97%D7%95%D7%A8%D7%96%D7%95%20%D7%97%D7%95%D7%91%D7%A8%D7%AA%2Epdf"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izkor.gov.il/%D7%A9%D7%9C%D7%9E%D7%94%20%D7%98%D7%9E%D7%A1%D7%95%D7%98/en_59d10c00b7d8c33212a52938a76161ad"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izkor.gov.il/%D7%9E%D7%90%D7%99%D7%A8%20%D7%99%D7%A2%D7%A7%D7%91%D7%99/en_3d4fb08b4b47a4a5df050053d35c6b4e"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izkor.gov.il/%D7%97%D7%A0%D7%A0%D7%90%D7%9C-%D7%99%D7%A2%D7%A7%D7%91%20%D7%A9%D7%A9%D7%95%D7%9F/en_1748cc23972aaf0ad9dbd7d461e5c971"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izkor.gov.il/%D7%90%D7%95%D7%A8%D7%9F%20%D7%9B%D7%9E%D7%99%D7%9C/en_6fbd6874ea112ffe77e58f51390d3836"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izkor.gov.il/%D7%97%D7%96%D7%A7%D7%99%D7%94%D7%95%20%D7%9C%D7%95%D7%A7/en_813c0d6077195f04c0c1b182b210cdd3"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names2023war.ynet.co.il/6558f00b32d09157598424da"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izkor.gov.il/%D7%A2%D7%93%D7%95%20%D7%9E%D7%95%D7%A1%D7%99%D7%A0%D7%96%D7%95%D7%9F/en_d5085f8b84156db21f859cb4d005f91a"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izkor.gov.il/%D7%99%D7%95%D7%A8%D7%9D%20%D7%90%D7%95%D7%9C%D7%A9%D7%9F/en_a76e963e18e14f13365ad7db1a5ab2dd"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izkor.gov.il/%D7%90%D7%A8%D7%99%D7%94%20%D7%9E%D7%9C%D7%99%D7%A0%D7%A6%D7%A7%D7%99/en_5b823c819279439c2c90962181c04211"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izkor.gov.il/%D7%A2%D7%95%D7%93%D7%93%20%D7%A1%D7%92%D7%9C/en_1a2bf20e1753f08ec24e5025b2be7bde"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izkor.gov.il/%D7%90%D7%91%D7%A9%D7%9C%D7%95%D7%9D%20%D7%A1%D7%9C%D7%A2/en_4b9c23384244bb6f03ae37fbcb069fde"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izkor.gov.il/%D7%92%D7%93%20%D7%A1%D7%9E%D7%95%D7%A7/en_c59d87a4d43dbf293e2393372c7182a3"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izkor.gov.il/%D7%A8%D7%90%D7%95%D7%91%D7%9F%20%D7%A4%D7%99%D7%A0%D7%98%D7%95%D7%A1/en_1fcf189c87559ac42952cf544c917839"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izkor.gov.il/%D7%A8%D7%9E%D7%90%D7%95%D7%9F%20%D7%A4%D7%9C%D7%93%D7%99/en_5d44deca2f73593c75fff03bf8643052"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izkor.gov.il/%D7%99%D7%A2%D7%A7%D7%91%20%D7%A4%D7%9C%D7%98%D7%A7%D7%91%D7%99%D7%A5/en_7c3a37a765a8cb339ff70fc69f8b5e67"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izkor.gov.il/%D7%A4%D7%A0%D7%97%D7%A1%20%D7%A4%D7%A8%D7%99%D7%A9%D7%91%D7%A8%D7%92/en_edd0e8cfd4e9686644925c25d1de4e81"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izkor.gov.il/%D7%93%D7%A0%D7%99%20%D7%A6%D7%95%D7%A8/en_8578ad2e0e04116fe349c7283582cbb7"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izkor.gov.il/%D7%A8%D7%95%D7%A0%D7%9F%20%D7%A6%D7%9C%D7%A0%D7%99%D7%A7%D7%A8/en_a46699d08d4001e6e374eba6cd99874a"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izkor.gov.il/%D7%A8%D7%A4%D7%90%D7%9C-%D7%99%D7%95%D7%A1%D7%A3%20%D7%90%D7%99%D7%93%D7%9C%D7%9E%D7%9F/en_b11e64dd17ea7854193b80f3815a7d98"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 Target="slide42.xm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izkor.gov.il/%D7%90%D7%9C%D7%97%D7%A0%D7%9F%20%D7%A7%D7%A8%D7%97/en_9a96773964edc557b1aea6a8329a4354"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izkor.gov.il/%D7%91%D7%A0%D7%99%D7%9E%D7%99%D7%9F%20%D7%A7%D7%A8%D7%99%D7%AA%D7%99/en_b20c56fc953c08b75ab40f0d18c8c056"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izkor.gov.il/%D7%A8%D7%90%D7%9E%D7%96%20%D7%90%D7%9C%D7%A2%D7%91%D7%99%D7%93/en_bb4fa271bf74431765176878da909e75"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izkor.gov.il/%D7%99%D7%A9%D7%A8%D7%90%D7%9C%20%D7%A8%D7%99%D7%99%D7%A0%D7%94%D7%A8%D7%A5/en_5b7f2e966e7d419f02be2b98a2982bb2"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izkor.gov.il/%D7%A8%D7%91%D7%A7%D7%94%20%D7%A8%D7%A3/en_c78f31596e88feca277077738dcc3c9a"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izkor.gov.il/%D7%93%D7%95%D7%93%20%D7%A9%D7%90%D7%95%D7%9C/en_9c73fc738f7e04865e2fedac90c6caf1"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izkor.gov.il/%D7%90%D7%A4%D7%A8%D7%99%D7%9D%20%D7%A9%D7%90%D7%A9%D7%90/en_305add01eb240d79a892a0e5338424bf"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izkor.gov.il/%D7%99%D7%A2%D7%A7%D7%91%20%D7%90%D7%A0%D7%92'%D7%9C%D7%95/en_f3bc822a82aba8e770fe2deed9d90616"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laad.btl.gov.il/Web/He/TerrorVictims/Page/Default.aspx?ID=38195"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www.izkor.gov.il/%D7%90%D7%91%D7%A8%D7%94%D7%9D%20%D7%A9%D7%9E%D7%A2%D7%99%D7%94/en_c02a1d67f8c966578da954fe54691a70"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www.izkor.gov.il/%D7%99%D7%A8%D7%99%D7%9F%20%D7%A9%D7%A9%D7%A4%D7%95%D7%A8%D7%98%D7%A9/en_20990d95e1afeb159bfe338a8abc935b"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netanya.gal-ed.co.il/Web/He/WarsVictims/Page/Default.aspx?ID=40629" TargetMode="External"/><Relationship Id="rId1" Type="http://schemas.openxmlformats.org/officeDocument/2006/relationships/slideLayout" Target="../slideLayouts/slideLayout6.xml"/><Relationship Id="rId4" Type="http://schemas.openxmlformats.org/officeDocument/2006/relationships/slide" Target="slide1.xml"/></Relationships>
</file>

<file path=ppt/slides/_rels/slide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5002652" y="1930963"/>
            <a:ext cx="2176167" cy="920342"/>
          </a:xfrm>
        </p:spPr>
        <p:txBody>
          <a:bodyPr>
            <a:normAutofit/>
          </a:bodyPr>
          <a:lstStyle/>
          <a:p>
            <a:pPr algn="ctr"/>
            <a:r>
              <a:rPr lang="he-IL" sz="4800" dirty="0" smtClean="0">
                <a:latin typeface="Guttman Haim" panose="02010401010101010101" pitchFamily="2" charset="-79"/>
                <a:cs typeface="Guttman Haim" panose="02010401010101010101" pitchFamily="2" charset="-79"/>
              </a:rPr>
              <a:t>לזכרם</a:t>
            </a:r>
            <a:endParaRPr lang="he-IL" sz="4800" dirty="0">
              <a:latin typeface="Guttman Haim" panose="02010401010101010101" pitchFamily="2" charset="-79"/>
              <a:cs typeface="Guttman Haim" panose="02010401010101010101" pitchFamily="2" charset="-79"/>
            </a:endParaRPr>
          </a:p>
        </p:txBody>
      </p:sp>
      <p:pic>
        <p:nvPicPr>
          <p:cNvPr id="3" name="תמונה 2">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206" t="3206" r="47837" b="21399"/>
          <a:stretch/>
        </p:blipFill>
        <p:spPr>
          <a:xfrm>
            <a:off x="90659" y="412781"/>
            <a:ext cx="837596" cy="1081341"/>
          </a:xfrm>
          <a:prstGeom prst="rect">
            <a:avLst/>
          </a:prstGeom>
        </p:spPr>
      </p:pic>
      <p:pic>
        <p:nvPicPr>
          <p:cNvPr id="4" name="תמונה 3">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10294" t="11822" r="48349" b="24058"/>
          <a:stretch/>
        </p:blipFill>
        <p:spPr>
          <a:xfrm>
            <a:off x="1162560" y="448857"/>
            <a:ext cx="856487" cy="1071391"/>
          </a:xfrm>
          <a:prstGeom prst="rect">
            <a:avLst/>
          </a:prstGeom>
        </p:spPr>
      </p:pic>
      <p:pic>
        <p:nvPicPr>
          <p:cNvPr id="6" name="תמונה 5">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6461" t="15880" r="52822" b="24000"/>
          <a:stretch/>
        </p:blipFill>
        <p:spPr>
          <a:xfrm>
            <a:off x="2134117" y="462750"/>
            <a:ext cx="848796" cy="1050613"/>
          </a:xfrm>
          <a:prstGeom prst="rect">
            <a:avLst/>
          </a:prstGeom>
        </p:spPr>
      </p:pic>
      <p:pic>
        <p:nvPicPr>
          <p:cNvPr id="7" name="תמונה 6">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9177" t="13333" r="49787" b="16952"/>
          <a:stretch/>
        </p:blipFill>
        <p:spPr>
          <a:xfrm>
            <a:off x="3154474" y="454023"/>
            <a:ext cx="755675" cy="1076176"/>
          </a:xfrm>
          <a:prstGeom prst="rect">
            <a:avLst/>
          </a:prstGeom>
        </p:spPr>
      </p:pic>
      <p:pic>
        <p:nvPicPr>
          <p:cNvPr id="8" name="תמונה 7">
            <a:hlinkClick r:id="rId10" action="ppaction://hlinksldjump"/>
          </p:cNvPr>
          <p:cNvPicPr>
            <a:picLocks noChangeAspect="1"/>
          </p:cNvPicPr>
          <p:nvPr/>
        </p:nvPicPr>
        <p:blipFill rotWithShape="1">
          <a:blip r:embed="rId11" cstate="print">
            <a:extLst>
              <a:ext uri="{28A0092B-C50C-407E-A947-70E740481C1C}">
                <a14:useLocalDpi xmlns:a14="http://schemas.microsoft.com/office/drawing/2010/main" val="0"/>
              </a:ext>
            </a:extLst>
          </a:blip>
          <a:srcRect l="8697" t="13525" r="49627" b="17714"/>
          <a:stretch/>
        </p:blipFill>
        <p:spPr>
          <a:xfrm>
            <a:off x="4114982" y="448857"/>
            <a:ext cx="769629" cy="1064506"/>
          </a:xfrm>
          <a:prstGeom prst="rect">
            <a:avLst/>
          </a:prstGeom>
        </p:spPr>
      </p:pic>
      <p:pic>
        <p:nvPicPr>
          <p:cNvPr id="9" name="תמונה 8">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323" t="11082" r="51067" b="24849"/>
          <a:stretch/>
        </p:blipFill>
        <p:spPr>
          <a:xfrm>
            <a:off x="5055633" y="427916"/>
            <a:ext cx="879943" cy="1085448"/>
          </a:xfrm>
          <a:prstGeom prst="rect">
            <a:avLst/>
          </a:prstGeom>
        </p:spPr>
      </p:pic>
      <p:pic>
        <p:nvPicPr>
          <p:cNvPr id="10" name="תמונה 9">
            <a:hlinkClick r:id="rId14" action="ppaction://hlinksldjump"/>
          </p:cNvPr>
          <p:cNvPicPr>
            <a:picLocks noChangeAspect="1"/>
          </p:cNvPicPr>
          <p:nvPr/>
        </p:nvPicPr>
        <p:blipFill rotWithShape="1">
          <a:blip r:embed="rId15" cstate="print">
            <a:extLst>
              <a:ext uri="{28A0092B-C50C-407E-A947-70E740481C1C}">
                <a14:useLocalDpi xmlns:a14="http://schemas.microsoft.com/office/drawing/2010/main" val="0"/>
              </a:ext>
            </a:extLst>
          </a:blip>
          <a:srcRect l="11726" t="22626" r="49662" b="17576"/>
          <a:stretch/>
        </p:blipFill>
        <p:spPr>
          <a:xfrm>
            <a:off x="6098252" y="434834"/>
            <a:ext cx="819731" cy="1064213"/>
          </a:xfrm>
          <a:prstGeom prst="rect">
            <a:avLst/>
          </a:prstGeom>
        </p:spPr>
      </p:pic>
      <p:pic>
        <p:nvPicPr>
          <p:cNvPr id="12" name="תמונה 11">
            <a:hlinkClick r:id="rId16" action="ppaction://hlinksldjump"/>
          </p:cNvPr>
          <p:cNvPicPr>
            <a:picLocks noChangeAspect="1"/>
          </p:cNvPicPr>
          <p:nvPr/>
        </p:nvPicPr>
        <p:blipFill rotWithShape="1">
          <a:blip r:embed="rId17" cstate="print">
            <a:extLst>
              <a:ext uri="{28A0092B-C50C-407E-A947-70E740481C1C}">
                <a14:useLocalDpi xmlns:a14="http://schemas.microsoft.com/office/drawing/2010/main" val="0"/>
              </a:ext>
            </a:extLst>
          </a:blip>
          <a:srcRect l="8339" t="13131" r="52371" b="19596"/>
          <a:stretch/>
        </p:blipFill>
        <p:spPr>
          <a:xfrm>
            <a:off x="8123845" y="434834"/>
            <a:ext cx="764849" cy="1097823"/>
          </a:xfrm>
          <a:prstGeom prst="rect">
            <a:avLst/>
          </a:prstGeom>
        </p:spPr>
      </p:pic>
      <p:pic>
        <p:nvPicPr>
          <p:cNvPr id="5" name="תמונה 4">
            <a:hlinkClick r:id="rId18" action="ppaction://hlinkfile"/>
          </p:cNvPr>
          <p:cNvPicPr>
            <a:picLocks noChangeAspect="1"/>
          </p:cNvPicPr>
          <p:nvPr/>
        </p:nvPicPr>
        <p:blipFill rotWithShape="1">
          <a:blip r:embed="rId19" cstate="print">
            <a:extLst>
              <a:ext uri="{28A0092B-C50C-407E-A947-70E740481C1C}">
                <a14:useLocalDpi xmlns:a14="http://schemas.microsoft.com/office/drawing/2010/main" val="0"/>
              </a:ext>
            </a:extLst>
          </a:blip>
          <a:srcRect l="6143" t="12318" r="53938" b="17841"/>
          <a:stretch/>
        </p:blipFill>
        <p:spPr>
          <a:xfrm>
            <a:off x="9130771" y="427916"/>
            <a:ext cx="771925" cy="1132157"/>
          </a:xfrm>
          <a:prstGeom prst="rect">
            <a:avLst/>
          </a:prstGeom>
        </p:spPr>
      </p:pic>
      <p:pic>
        <p:nvPicPr>
          <p:cNvPr id="13" name="תמונה 12">
            <a:hlinkClick r:id="rId20" action="ppaction://hlinksldjump"/>
          </p:cNvPr>
          <p:cNvPicPr>
            <a:picLocks noChangeAspect="1"/>
          </p:cNvPicPr>
          <p:nvPr/>
        </p:nvPicPr>
        <p:blipFill rotWithShape="1">
          <a:blip r:embed="rId21" cstate="print">
            <a:extLst>
              <a:ext uri="{28A0092B-C50C-407E-A947-70E740481C1C}">
                <a14:useLocalDpi xmlns:a14="http://schemas.microsoft.com/office/drawing/2010/main" val="0"/>
              </a:ext>
            </a:extLst>
          </a:blip>
          <a:srcRect l="7153" t="20370" r="57762" b="21852"/>
          <a:stretch/>
        </p:blipFill>
        <p:spPr>
          <a:xfrm>
            <a:off x="10142362" y="405276"/>
            <a:ext cx="802653" cy="1108087"/>
          </a:xfrm>
          <a:prstGeom prst="rect">
            <a:avLst/>
          </a:prstGeom>
        </p:spPr>
      </p:pic>
      <p:pic>
        <p:nvPicPr>
          <p:cNvPr id="14" name="תמונה 13">
            <a:hlinkClick r:id="rId22" action="ppaction://hlinksldjump"/>
          </p:cNvPr>
          <p:cNvPicPr>
            <a:picLocks noChangeAspect="1"/>
          </p:cNvPicPr>
          <p:nvPr/>
        </p:nvPicPr>
        <p:blipFill rotWithShape="1">
          <a:blip r:embed="rId23" cstate="print">
            <a:extLst>
              <a:ext uri="{28A0092B-C50C-407E-A947-70E740481C1C}">
                <a14:useLocalDpi xmlns:a14="http://schemas.microsoft.com/office/drawing/2010/main" val="0"/>
              </a:ext>
            </a:extLst>
          </a:blip>
          <a:srcRect l="7930" t="17037" r="57762" b="25555"/>
          <a:stretch/>
        </p:blipFill>
        <p:spPr>
          <a:xfrm>
            <a:off x="11220809" y="434834"/>
            <a:ext cx="792109" cy="1111103"/>
          </a:xfrm>
          <a:prstGeom prst="rect">
            <a:avLst/>
          </a:prstGeom>
        </p:spPr>
      </p:pic>
      <p:pic>
        <p:nvPicPr>
          <p:cNvPr id="15" name="תמונה 14">
            <a:hlinkClick r:id="rId24" action="ppaction://hlinksldjump"/>
          </p:cNvPr>
          <p:cNvPicPr>
            <a:picLocks noChangeAspect="1"/>
          </p:cNvPicPr>
          <p:nvPr/>
        </p:nvPicPr>
        <p:blipFill rotWithShape="1">
          <a:blip r:embed="rId25" cstate="print">
            <a:extLst>
              <a:ext uri="{28A0092B-C50C-407E-A947-70E740481C1C}">
                <a14:useLocalDpi xmlns:a14="http://schemas.microsoft.com/office/drawing/2010/main" val="0"/>
              </a:ext>
            </a:extLst>
          </a:blip>
          <a:srcRect l="9172" t="19814" r="56986" b="22037"/>
          <a:stretch/>
        </p:blipFill>
        <p:spPr>
          <a:xfrm>
            <a:off x="140880" y="1856910"/>
            <a:ext cx="771253" cy="1110887"/>
          </a:xfrm>
          <a:prstGeom prst="rect">
            <a:avLst/>
          </a:prstGeom>
        </p:spPr>
      </p:pic>
      <p:pic>
        <p:nvPicPr>
          <p:cNvPr id="16" name="תמונה 15">
            <a:hlinkClick r:id="rId26" action="ppaction://hlinksldjump"/>
          </p:cNvPr>
          <p:cNvPicPr>
            <a:picLocks noChangeAspect="1"/>
          </p:cNvPicPr>
          <p:nvPr/>
        </p:nvPicPr>
        <p:blipFill rotWithShape="1">
          <a:blip r:embed="rId27" cstate="print">
            <a:extLst>
              <a:ext uri="{28A0092B-C50C-407E-A947-70E740481C1C}">
                <a14:useLocalDpi xmlns:a14="http://schemas.microsoft.com/office/drawing/2010/main" val="0"/>
              </a:ext>
            </a:extLst>
          </a:blip>
          <a:srcRect l="8706" t="21110" r="57607" b="23704"/>
          <a:stretch/>
        </p:blipFill>
        <p:spPr>
          <a:xfrm>
            <a:off x="1042470" y="1856910"/>
            <a:ext cx="819485" cy="1110887"/>
          </a:xfrm>
          <a:prstGeom prst="rect">
            <a:avLst/>
          </a:prstGeom>
        </p:spPr>
      </p:pic>
      <p:pic>
        <p:nvPicPr>
          <p:cNvPr id="17" name="תמונה 16">
            <a:hlinkClick r:id="rId28" action="ppaction://hlinksldjump"/>
          </p:cNvPr>
          <p:cNvPicPr>
            <a:picLocks noChangeAspect="1"/>
          </p:cNvPicPr>
          <p:nvPr/>
        </p:nvPicPr>
        <p:blipFill rotWithShape="1">
          <a:blip r:embed="rId29" cstate="print">
            <a:extLst>
              <a:ext uri="{28A0092B-C50C-407E-A947-70E740481C1C}">
                <a14:useLocalDpi xmlns:a14="http://schemas.microsoft.com/office/drawing/2010/main" val="0"/>
              </a:ext>
            </a:extLst>
          </a:blip>
          <a:srcRect l="9016" t="19630" r="58072" b="22593"/>
          <a:stretch/>
        </p:blipFill>
        <p:spPr>
          <a:xfrm>
            <a:off x="2100118" y="1814472"/>
            <a:ext cx="795327" cy="1153325"/>
          </a:xfrm>
          <a:prstGeom prst="rect">
            <a:avLst/>
          </a:prstGeom>
        </p:spPr>
      </p:pic>
      <p:pic>
        <p:nvPicPr>
          <p:cNvPr id="18" name="תמונה 17">
            <a:hlinkClick r:id="rId30" action="ppaction://hlinksldjump"/>
          </p:cNvPr>
          <p:cNvPicPr>
            <a:picLocks noChangeAspect="1"/>
          </p:cNvPicPr>
          <p:nvPr/>
        </p:nvPicPr>
        <p:blipFill rotWithShape="1">
          <a:blip r:embed="rId31" cstate="print">
            <a:extLst>
              <a:ext uri="{28A0092B-C50C-407E-A947-70E740481C1C}">
                <a14:useLocalDpi xmlns:a14="http://schemas.microsoft.com/office/drawing/2010/main" val="0"/>
              </a:ext>
            </a:extLst>
          </a:blip>
          <a:srcRect l="7774" t="17778" r="56210" b="21667"/>
          <a:stretch/>
        </p:blipFill>
        <p:spPr>
          <a:xfrm>
            <a:off x="3101887" y="1827560"/>
            <a:ext cx="799689" cy="1127148"/>
          </a:xfrm>
          <a:prstGeom prst="rect">
            <a:avLst/>
          </a:prstGeom>
        </p:spPr>
      </p:pic>
      <p:pic>
        <p:nvPicPr>
          <p:cNvPr id="19" name="תמונה 18">
            <a:hlinkClick r:id="rId32" action="ppaction://hlinksldjump"/>
          </p:cNvPr>
          <p:cNvPicPr>
            <a:picLocks noChangeAspect="1"/>
          </p:cNvPicPr>
          <p:nvPr/>
        </p:nvPicPr>
        <p:blipFill rotWithShape="1">
          <a:blip r:embed="rId33" cstate="print">
            <a:extLst>
              <a:ext uri="{28A0092B-C50C-407E-A947-70E740481C1C}">
                <a14:useLocalDpi xmlns:a14="http://schemas.microsoft.com/office/drawing/2010/main" val="0"/>
              </a:ext>
            </a:extLst>
          </a:blip>
          <a:srcRect l="8086" t="19629" r="56520" b="21297"/>
          <a:stretch/>
        </p:blipFill>
        <p:spPr>
          <a:xfrm>
            <a:off x="4103481" y="1814472"/>
            <a:ext cx="822080" cy="1140236"/>
          </a:xfrm>
          <a:prstGeom prst="rect">
            <a:avLst/>
          </a:prstGeom>
        </p:spPr>
      </p:pic>
      <p:pic>
        <p:nvPicPr>
          <p:cNvPr id="20" name="תמונה 19">
            <a:hlinkClick r:id="rId34" action="ppaction://hlinksldjump"/>
          </p:cNvPr>
          <p:cNvPicPr>
            <a:picLocks noChangeAspect="1"/>
          </p:cNvPicPr>
          <p:nvPr/>
        </p:nvPicPr>
        <p:blipFill rotWithShape="1">
          <a:blip r:embed="rId35" cstate="print">
            <a:extLst>
              <a:ext uri="{28A0092B-C50C-407E-A947-70E740481C1C}">
                <a14:useLocalDpi xmlns:a14="http://schemas.microsoft.com/office/drawing/2010/main" val="0"/>
              </a:ext>
            </a:extLst>
          </a:blip>
          <a:srcRect l="8334" t="18775" r="56995" b="21905"/>
          <a:stretch/>
        </p:blipFill>
        <p:spPr>
          <a:xfrm>
            <a:off x="7155728" y="1827560"/>
            <a:ext cx="795028" cy="1140237"/>
          </a:xfrm>
          <a:prstGeom prst="rect">
            <a:avLst/>
          </a:prstGeom>
        </p:spPr>
      </p:pic>
      <p:pic>
        <p:nvPicPr>
          <p:cNvPr id="21" name="תמונה 20"/>
          <p:cNvPicPr>
            <a:picLocks noChangeAspect="1"/>
          </p:cNvPicPr>
          <p:nvPr/>
        </p:nvPicPr>
        <p:blipFill rotWithShape="1">
          <a:blip r:embed="rId36" cstate="print">
            <a:extLst>
              <a:ext uri="{28A0092B-C50C-407E-A947-70E740481C1C}">
                <a14:useLocalDpi xmlns:a14="http://schemas.microsoft.com/office/drawing/2010/main" val="0"/>
              </a:ext>
            </a:extLst>
          </a:blip>
          <a:srcRect l="4910" t="20680" r="59049" b="21632"/>
          <a:stretch/>
        </p:blipFill>
        <p:spPr>
          <a:xfrm>
            <a:off x="8085765" y="1824155"/>
            <a:ext cx="777528" cy="1147045"/>
          </a:xfrm>
          <a:prstGeom prst="rect">
            <a:avLst/>
          </a:prstGeom>
        </p:spPr>
      </p:pic>
      <p:pic>
        <p:nvPicPr>
          <p:cNvPr id="22" name="תמונה 21">
            <a:hlinkClick r:id="rId37" action="ppaction://hlinksldjump"/>
          </p:cNvPr>
          <p:cNvPicPr>
            <a:picLocks noChangeAspect="1"/>
          </p:cNvPicPr>
          <p:nvPr/>
        </p:nvPicPr>
        <p:blipFill rotWithShape="1">
          <a:blip r:embed="rId38" cstate="print">
            <a:extLst>
              <a:ext uri="{28A0092B-C50C-407E-A947-70E740481C1C}">
                <a14:useLocalDpi xmlns:a14="http://schemas.microsoft.com/office/drawing/2010/main" val="0"/>
              </a:ext>
            </a:extLst>
          </a:blip>
          <a:srcRect l="9473" t="22857" r="58364" b="19728"/>
          <a:stretch/>
        </p:blipFill>
        <p:spPr>
          <a:xfrm>
            <a:off x="9154342" y="1814472"/>
            <a:ext cx="761958" cy="1140236"/>
          </a:xfrm>
          <a:prstGeom prst="rect">
            <a:avLst/>
          </a:prstGeom>
        </p:spPr>
      </p:pic>
      <p:pic>
        <p:nvPicPr>
          <p:cNvPr id="23" name="תמונה 22">
            <a:hlinkClick r:id="rId39" action="ppaction://hlinksldjump"/>
          </p:cNvPr>
          <p:cNvPicPr>
            <a:picLocks noChangeAspect="1"/>
          </p:cNvPicPr>
          <p:nvPr/>
        </p:nvPicPr>
        <p:blipFill rotWithShape="1">
          <a:blip r:embed="rId40" cstate="print">
            <a:extLst>
              <a:ext uri="{28A0092B-C50C-407E-A947-70E740481C1C}">
                <a14:useLocalDpi xmlns:a14="http://schemas.microsoft.com/office/drawing/2010/main" val="0"/>
              </a:ext>
            </a:extLst>
          </a:blip>
          <a:srcRect l="7397" t="19323" r="57127" b="20966"/>
          <a:stretch/>
        </p:blipFill>
        <p:spPr>
          <a:xfrm>
            <a:off x="10125386" y="1814473"/>
            <a:ext cx="808128" cy="1140236"/>
          </a:xfrm>
          <a:prstGeom prst="rect">
            <a:avLst/>
          </a:prstGeom>
        </p:spPr>
      </p:pic>
      <p:pic>
        <p:nvPicPr>
          <p:cNvPr id="24" name="תמונה 23">
            <a:hlinkClick r:id="rId41" action="ppaction://hlinksldjump"/>
          </p:cNvPr>
          <p:cNvPicPr>
            <a:picLocks noChangeAspect="1"/>
          </p:cNvPicPr>
          <p:nvPr/>
        </p:nvPicPr>
        <p:blipFill rotWithShape="1">
          <a:blip r:embed="rId42" cstate="print">
            <a:extLst>
              <a:ext uri="{28A0092B-C50C-407E-A947-70E740481C1C}">
                <a14:useLocalDpi xmlns:a14="http://schemas.microsoft.com/office/drawing/2010/main" val="0"/>
              </a:ext>
            </a:extLst>
          </a:blip>
          <a:srcRect l="8910" t="25524" r="59155" b="25079"/>
          <a:stretch/>
        </p:blipFill>
        <p:spPr>
          <a:xfrm>
            <a:off x="11131824" y="1814472"/>
            <a:ext cx="914946" cy="1186380"/>
          </a:xfrm>
          <a:prstGeom prst="rect">
            <a:avLst/>
          </a:prstGeom>
        </p:spPr>
      </p:pic>
      <p:pic>
        <p:nvPicPr>
          <p:cNvPr id="26" name="תמונה 25">
            <a:hlinkClick r:id="rId43" action="ppaction://hlinksldjump"/>
          </p:cNvPr>
          <p:cNvPicPr>
            <a:picLocks noChangeAspect="1"/>
          </p:cNvPicPr>
          <p:nvPr/>
        </p:nvPicPr>
        <p:blipFill rotWithShape="1">
          <a:blip r:embed="rId44" cstate="print">
            <a:extLst>
              <a:ext uri="{28A0092B-C50C-407E-A947-70E740481C1C}">
                <a14:useLocalDpi xmlns:a14="http://schemas.microsoft.com/office/drawing/2010/main" val="0"/>
              </a:ext>
            </a:extLst>
          </a:blip>
          <a:srcRect l="8697" t="19556" r="62948" b="37397"/>
          <a:stretch/>
        </p:blipFill>
        <p:spPr>
          <a:xfrm>
            <a:off x="108748" y="3281620"/>
            <a:ext cx="764812" cy="1026370"/>
          </a:xfrm>
          <a:prstGeom prst="rect">
            <a:avLst/>
          </a:prstGeom>
        </p:spPr>
      </p:pic>
      <p:pic>
        <p:nvPicPr>
          <p:cNvPr id="27" name="תמונה 26">
            <a:hlinkClick r:id="rId45" action="ppaction://hlinksldjump"/>
          </p:cNvPr>
          <p:cNvPicPr>
            <a:picLocks noChangeAspect="1"/>
          </p:cNvPicPr>
          <p:nvPr/>
        </p:nvPicPr>
        <p:blipFill rotWithShape="1">
          <a:blip r:embed="rId46" cstate="print">
            <a:extLst>
              <a:ext uri="{28A0092B-C50C-407E-A947-70E740481C1C}">
                <a14:useLocalDpi xmlns:a14="http://schemas.microsoft.com/office/drawing/2010/main" val="0"/>
              </a:ext>
            </a:extLst>
          </a:blip>
          <a:srcRect l="8697" t="25638" r="58835" b="29142"/>
          <a:stretch/>
        </p:blipFill>
        <p:spPr>
          <a:xfrm>
            <a:off x="1021839" y="3271670"/>
            <a:ext cx="845723" cy="1036320"/>
          </a:xfrm>
          <a:prstGeom prst="rect">
            <a:avLst/>
          </a:prstGeom>
        </p:spPr>
      </p:pic>
      <p:pic>
        <p:nvPicPr>
          <p:cNvPr id="28" name="תמונה 27">
            <a:hlinkClick r:id="rId47" action="ppaction://hlinksldjump"/>
          </p:cNvPr>
          <p:cNvPicPr>
            <a:picLocks noChangeAspect="1"/>
          </p:cNvPicPr>
          <p:nvPr/>
        </p:nvPicPr>
        <p:blipFill rotWithShape="1">
          <a:blip r:embed="rId48" cstate="print">
            <a:extLst>
              <a:ext uri="{28A0092B-C50C-407E-A947-70E740481C1C}">
                <a14:useLocalDpi xmlns:a14="http://schemas.microsoft.com/office/drawing/2010/main" val="0"/>
              </a:ext>
            </a:extLst>
          </a:blip>
          <a:srcRect l="10933" t="26285" r="59154" b="25842"/>
          <a:stretch/>
        </p:blipFill>
        <p:spPr>
          <a:xfrm>
            <a:off x="2092414" y="3258219"/>
            <a:ext cx="792480" cy="1063221"/>
          </a:xfrm>
          <a:prstGeom prst="rect">
            <a:avLst/>
          </a:prstGeom>
        </p:spPr>
      </p:pic>
      <p:pic>
        <p:nvPicPr>
          <p:cNvPr id="29" name="תמונה 28">
            <a:hlinkClick r:id="rId49" action="ppaction://hlinksldjump"/>
          </p:cNvPr>
          <p:cNvPicPr>
            <a:picLocks noChangeAspect="1"/>
          </p:cNvPicPr>
          <p:nvPr/>
        </p:nvPicPr>
        <p:blipFill rotWithShape="1">
          <a:blip r:embed="rId50" cstate="print">
            <a:extLst>
              <a:ext uri="{28A0092B-C50C-407E-A947-70E740481C1C}">
                <a14:useLocalDpi xmlns:a14="http://schemas.microsoft.com/office/drawing/2010/main" val="0"/>
              </a:ext>
            </a:extLst>
          </a:blip>
          <a:srcRect l="8911" t="21587" r="59261" b="24952"/>
          <a:stretch/>
        </p:blipFill>
        <p:spPr>
          <a:xfrm>
            <a:off x="4103748" y="3239854"/>
            <a:ext cx="758605" cy="1068136"/>
          </a:xfrm>
          <a:prstGeom prst="rect">
            <a:avLst/>
          </a:prstGeom>
        </p:spPr>
      </p:pic>
      <p:pic>
        <p:nvPicPr>
          <p:cNvPr id="30" name="תמונה 29">
            <a:hlinkClick r:id="rId51" action="ppaction://hlinksldjump"/>
          </p:cNvPr>
          <p:cNvPicPr>
            <a:picLocks noChangeAspect="1"/>
          </p:cNvPicPr>
          <p:nvPr/>
        </p:nvPicPr>
        <p:blipFill rotWithShape="1">
          <a:blip r:embed="rId52" cstate="print">
            <a:extLst>
              <a:ext uri="{28A0092B-C50C-407E-A947-70E740481C1C}">
                <a14:useLocalDpi xmlns:a14="http://schemas.microsoft.com/office/drawing/2010/main" val="0"/>
              </a:ext>
            </a:extLst>
          </a:blip>
          <a:srcRect l="22185" t="-136" r="38024" b="43142"/>
          <a:stretch/>
        </p:blipFill>
        <p:spPr>
          <a:xfrm>
            <a:off x="3081256" y="3239854"/>
            <a:ext cx="800204" cy="1081586"/>
          </a:xfrm>
          <a:prstGeom prst="rect">
            <a:avLst/>
          </a:prstGeom>
        </p:spPr>
      </p:pic>
      <p:pic>
        <p:nvPicPr>
          <p:cNvPr id="31" name="תמונה 30">
            <a:hlinkClick r:id="rId53" action="ppaction://hlinksldjump"/>
          </p:cNvPr>
          <p:cNvPicPr>
            <a:picLocks noChangeAspect="1"/>
          </p:cNvPicPr>
          <p:nvPr/>
        </p:nvPicPr>
        <p:blipFill rotWithShape="1">
          <a:blip r:embed="rId54" cstate="print">
            <a:extLst>
              <a:ext uri="{28A0092B-C50C-407E-A947-70E740481C1C}">
                <a14:useLocalDpi xmlns:a14="http://schemas.microsoft.com/office/drawing/2010/main" val="0"/>
              </a:ext>
            </a:extLst>
          </a:blip>
          <a:srcRect l="14020" t="15619" r="60432" b="41581"/>
          <a:stretch/>
        </p:blipFill>
        <p:spPr>
          <a:xfrm>
            <a:off x="5023502" y="3239855"/>
            <a:ext cx="799690" cy="1068136"/>
          </a:xfrm>
          <a:prstGeom prst="rect">
            <a:avLst/>
          </a:prstGeom>
        </p:spPr>
      </p:pic>
      <p:pic>
        <p:nvPicPr>
          <p:cNvPr id="33" name="תמונה 32">
            <a:hlinkClick r:id="rId55" action="ppaction://hlinksldjump"/>
          </p:cNvPr>
          <p:cNvPicPr>
            <a:picLocks noChangeAspect="1"/>
          </p:cNvPicPr>
          <p:nvPr/>
        </p:nvPicPr>
        <p:blipFill rotWithShape="1">
          <a:blip r:embed="rId56" cstate="print">
            <a:extLst>
              <a:ext uri="{28A0092B-C50C-407E-A947-70E740481C1C}">
                <a14:useLocalDpi xmlns:a14="http://schemas.microsoft.com/office/drawing/2010/main" val="0"/>
              </a:ext>
            </a:extLst>
          </a:blip>
          <a:srcRect l="13759" t="22265" r="57771" b="32208"/>
          <a:stretch/>
        </p:blipFill>
        <p:spPr>
          <a:xfrm>
            <a:off x="6061486" y="3239854"/>
            <a:ext cx="792554" cy="1062445"/>
          </a:xfrm>
          <a:prstGeom prst="rect">
            <a:avLst/>
          </a:prstGeom>
        </p:spPr>
      </p:pic>
      <p:pic>
        <p:nvPicPr>
          <p:cNvPr id="34" name="תמונה 33">
            <a:hlinkClick r:id="rId57" action="ppaction://hlinksldjump"/>
          </p:cNvPr>
          <p:cNvPicPr>
            <a:picLocks noChangeAspect="1"/>
          </p:cNvPicPr>
          <p:nvPr/>
        </p:nvPicPr>
        <p:blipFill rotWithShape="1">
          <a:blip r:embed="rId58" cstate="print">
            <a:extLst>
              <a:ext uri="{28A0092B-C50C-407E-A947-70E740481C1C}">
                <a14:useLocalDpi xmlns:a14="http://schemas.microsoft.com/office/drawing/2010/main" val="0"/>
              </a:ext>
            </a:extLst>
          </a:blip>
          <a:srcRect l="10294" t="19810" r="55641" b="26198"/>
          <a:stretch/>
        </p:blipFill>
        <p:spPr>
          <a:xfrm>
            <a:off x="7124345" y="3236694"/>
            <a:ext cx="826411" cy="1098051"/>
          </a:xfrm>
          <a:prstGeom prst="rect">
            <a:avLst/>
          </a:prstGeom>
        </p:spPr>
      </p:pic>
      <p:pic>
        <p:nvPicPr>
          <p:cNvPr id="35" name="תמונה 34">
            <a:hlinkClick r:id="rId59" action="ppaction://hlinksldjump"/>
          </p:cNvPr>
          <p:cNvPicPr>
            <a:picLocks noChangeAspect="1"/>
          </p:cNvPicPr>
          <p:nvPr/>
        </p:nvPicPr>
        <p:blipFill rotWithShape="1">
          <a:blip r:embed="rId60" cstate="print">
            <a:extLst>
              <a:ext uri="{28A0092B-C50C-407E-A947-70E740481C1C}">
                <a14:useLocalDpi xmlns:a14="http://schemas.microsoft.com/office/drawing/2010/main" val="0"/>
              </a:ext>
            </a:extLst>
          </a:blip>
          <a:srcRect l="8697" t="16890" r="63093" b="34730"/>
          <a:stretch/>
        </p:blipFill>
        <p:spPr>
          <a:xfrm flipH="1">
            <a:off x="8120911" y="3176209"/>
            <a:ext cx="791263" cy="1137627"/>
          </a:xfrm>
          <a:prstGeom prst="rect">
            <a:avLst/>
          </a:prstGeom>
        </p:spPr>
      </p:pic>
      <p:pic>
        <p:nvPicPr>
          <p:cNvPr id="36" name="תמונה 35">
            <a:hlinkClick r:id="rId61" action="ppaction://hlinksldjump"/>
          </p:cNvPr>
          <p:cNvPicPr>
            <a:picLocks noChangeAspect="1"/>
          </p:cNvPicPr>
          <p:nvPr/>
        </p:nvPicPr>
        <p:blipFill rotWithShape="1">
          <a:blip r:embed="rId62" cstate="print">
            <a:extLst>
              <a:ext uri="{28A0092B-C50C-407E-A947-70E740481C1C}">
                <a14:useLocalDpi xmlns:a14="http://schemas.microsoft.com/office/drawing/2010/main" val="0"/>
              </a:ext>
            </a:extLst>
          </a:blip>
          <a:srcRect l="7633" t="22731" r="60112" b="26857"/>
          <a:stretch/>
        </p:blipFill>
        <p:spPr>
          <a:xfrm>
            <a:off x="9161971" y="3152132"/>
            <a:ext cx="862238" cy="1129732"/>
          </a:xfrm>
          <a:prstGeom prst="rect">
            <a:avLst/>
          </a:prstGeom>
        </p:spPr>
      </p:pic>
      <p:pic>
        <p:nvPicPr>
          <p:cNvPr id="37" name="תמונה 36">
            <a:hlinkClick r:id="rId63" action="ppaction://hlinksldjump"/>
          </p:cNvPr>
          <p:cNvPicPr>
            <a:picLocks noChangeAspect="1"/>
          </p:cNvPicPr>
          <p:nvPr/>
        </p:nvPicPr>
        <p:blipFill rotWithShape="1">
          <a:blip r:embed="rId64" cstate="print">
            <a:extLst>
              <a:ext uri="{28A0092B-C50C-407E-A947-70E740481C1C}">
                <a14:useLocalDpi xmlns:a14="http://schemas.microsoft.com/office/drawing/2010/main" val="0"/>
              </a:ext>
            </a:extLst>
          </a:blip>
          <a:srcRect l="9655" t="22730" r="62455" b="32699"/>
          <a:stretch/>
        </p:blipFill>
        <p:spPr>
          <a:xfrm>
            <a:off x="10212748" y="3144708"/>
            <a:ext cx="854359" cy="1144580"/>
          </a:xfrm>
          <a:prstGeom prst="rect">
            <a:avLst/>
          </a:prstGeom>
        </p:spPr>
      </p:pic>
      <p:pic>
        <p:nvPicPr>
          <p:cNvPr id="38" name="תמונה 37">
            <a:hlinkClick r:id="rId65" action="ppaction://hlinksldjump"/>
          </p:cNvPr>
          <p:cNvPicPr>
            <a:picLocks noChangeAspect="1"/>
          </p:cNvPicPr>
          <p:nvPr/>
        </p:nvPicPr>
        <p:blipFill rotWithShape="1">
          <a:blip r:embed="rId66" cstate="print">
            <a:extLst>
              <a:ext uri="{28A0092B-C50C-407E-A947-70E740481C1C}">
                <a14:useLocalDpi xmlns:a14="http://schemas.microsoft.com/office/drawing/2010/main" val="0"/>
              </a:ext>
            </a:extLst>
          </a:blip>
          <a:srcRect l="13701" t="18031" r="55322" b="35111"/>
          <a:stretch/>
        </p:blipFill>
        <p:spPr>
          <a:xfrm>
            <a:off x="11238370" y="3176209"/>
            <a:ext cx="807898" cy="1024449"/>
          </a:xfrm>
          <a:prstGeom prst="rect">
            <a:avLst/>
          </a:prstGeom>
        </p:spPr>
      </p:pic>
      <p:pic>
        <p:nvPicPr>
          <p:cNvPr id="39" name="תמונה 38">
            <a:hlinkClick r:id="rId67" action="ppaction://hlinksldjump"/>
          </p:cNvPr>
          <p:cNvPicPr>
            <a:picLocks noChangeAspect="1"/>
          </p:cNvPicPr>
          <p:nvPr/>
        </p:nvPicPr>
        <p:blipFill rotWithShape="1">
          <a:blip r:embed="rId68" cstate="print">
            <a:extLst>
              <a:ext uri="{28A0092B-C50C-407E-A947-70E740481C1C}">
                <a14:useLocalDpi xmlns:a14="http://schemas.microsoft.com/office/drawing/2010/main" val="0"/>
              </a:ext>
            </a:extLst>
          </a:blip>
          <a:srcRect l="10081" t="20444" r="57558" b="28127"/>
          <a:stretch/>
        </p:blipFill>
        <p:spPr>
          <a:xfrm>
            <a:off x="140880" y="4533652"/>
            <a:ext cx="768969" cy="1024449"/>
          </a:xfrm>
          <a:prstGeom prst="rect">
            <a:avLst/>
          </a:prstGeom>
        </p:spPr>
      </p:pic>
      <p:pic>
        <p:nvPicPr>
          <p:cNvPr id="40" name="תמונה 39">
            <a:hlinkClick r:id="rId69" action="ppaction://hlinksldjump"/>
          </p:cNvPr>
          <p:cNvPicPr>
            <a:picLocks noChangeAspect="1"/>
          </p:cNvPicPr>
          <p:nvPr/>
        </p:nvPicPr>
        <p:blipFill rotWithShape="1">
          <a:blip r:embed="rId70" cstate="print">
            <a:extLst>
              <a:ext uri="{28A0092B-C50C-407E-A947-70E740481C1C}">
                <a14:useLocalDpi xmlns:a14="http://schemas.microsoft.com/office/drawing/2010/main" val="0"/>
              </a:ext>
            </a:extLst>
          </a:blip>
          <a:srcRect l="9868" t="20952" r="57452" b="24444"/>
          <a:stretch/>
        </p:blipFill>
        <p:spPr>
          <a:xfrm>
            <a:off x="1053538" y="4508021"/>
            <a:ext cx="731408" cy="1024449"/>
          </a:xfrm>
          <a:prstGeom prst="rect">
            <a:avLst/>
          </a:prstGeom>
        </p:spPr>
      </p:pic>
      <p:pic>
        <p:nvPicPr>
          <p:cNvPr id="41" name="תמונה 40">
            <a:hlinkClick r:id="rId71" action="ppaction://hlinksldjump"/>
          </p:cNvPr>
          <p:cNvPicPr>
            <a:picLocks noChangeAspect="1"/>
          </p:cNvPicPr>
          <p:nvPr/>
        </p:nvPicPr>
        <p:blipFill rotWithShape="1">
          <a:blip r:embed="rId72" cstate="print">
            <a:extLst>
              <a:ext uri="{28A0092B-C50C-407E-A947-70E740481C1C}">
                <a14:useLocalDpi xmlns:a14="http://schemas.microsoft.com/office/drawing/2010/main" val="0"/>
              </a:ext>
            </a:extLst>
          </a:blip>
          <a:srcRect l="9017" t="21461" r="61278" b="28762"/>
          <a:stretch/>
        </p:blipFill>
        <p:spPr>
          <a:xfrm>
            <a:off x="2091094" y="4554967"/>
            <a:ext cx="804079" cy="1024449"/>
          </a:xfrm>
          <a:prstGeom prst="rect">
            <a:avLst/>
          </a:prstGeom>
        </p:spPr>
      </p:pic>
      <p:pic>
        <p:nvPicPr>
          <p:cNvPr id="42" name="תמונה 41">
            <a:hlinkClick r:id="rId73" action="ppaction://hlinksldjump"/>
          </p:cNvPr>
          <p:cNvPicPr>
            <a:picLocks noChangeAspect="1"/>
          </p:cNvPicPr>
          <p:nvPr/>
        </p:nvPicPr>
        <p:blipFill rotWithShape="1">
          <a:blip r:embed="rId74" cstate="print">
            <a:extLst>
              <a:ext uri="{28A0092B-C50C-407E-A947-70E740481C1C}">
                <a14:useLocalDpi xmlns:a14="http://schemas.microsoft.com/office/drawing/2010/main" val="0"/>
              </a:ext>
            </a:extLst>
          </a:blip>
          <a:srcRect l="5078" t="10285" r="53619" b="25207"/>
          <a:stretch/>
        </p:blipFill>
        <p:spPr>
          <a:xfrm>
            <a:off x="3080903" y="4504017"/>
            <a:ext cx="800909" cy="1048613"/>
          </a:xfrm>
          <a:prstGeom prst="rect">
            <a:avLst/>
          </a:prstGeom>
        </p:spPr>
      </p:pic>
      <p:pic>
        <p:nvPicPr>
          <p:cNvPr id="43" name="תמונה 42">
            <a:hlinkClick r:id="rId75" action="ppaction://hlinksldjump"/>
          </p:cNvPr>
          <p:cNvPicPr>
            <a:picLocks noChangeAspect="1"/>
          </p:cNvPicPr>
          <p:nvPr/>
        </p:nvPicPr>
        <p:blipFill rotWithShape="1">
          <a:blip r:embed="rId76" cstate="print">
            <a:extLst>
              <a:ext uri="{28A0092B-C50C-407E-A947-70E740481C1C}">
                <a14:useLocalDpi xmlns:a14="http://schemas.microsoft.com/office/drawing/2010/main" val="0"/>
              </a:ext>
            </a:extLst>
          </a:blip>
          <a:srcRect l="8484" t="12572" r="58517" b="31809"/>
          <a:stretch/>
        </p:blipFill>
        <p:spPr>
          <a:xfrm>
            <a:off x="4087573" y="4507495"/>
            <a:ext cx="799691" cy="1048614"/>
          </a:xfrm>
          <a:prstGeom prst="rect">
            <a:avLst/>
          </a:prstGeom>
        </p:spPr>
      </p:pic>
      <p:pic>
        <p:nvPicPr>
          <p:cNvPr id="44" name="תמונה 43">
            <a:hlinkClick r:id="rId77" action="ppaction://hlinksldjump"/>
          </p:cNvPr>
          <p:cNvPicPr>
            <a:picLocks noChangeAspect="1"/>
          </p:cNvPicPr>
          <p:nvPr/>
        </p:nvPicPr>
        <p:blipFill rotWithShape="1">
          <a:blip r:embed="rId78" cstate="print">
            <a:extLst>
              <a:ext uri="{28A0092B-C50C-407E-A947-70E740481C1C}">
                <a14:useLocalDpi xmlns:a14="http://schemas.microsoft.com/office/drawing/2010/main" val="0"/>
              </a:ext>
            </a:extLst>
          </a:blip>
          <a:srcRect l="8697" t="21841" r="58196" b="25334"/>
          <a:stretch/>
        </p:blipFill>
        <p:spPr>
          <a:xfrm>
            <a:off x="5072435" y="4494783"/>
            <a:ext cx="797745" cy="1067080"/>
          </a:xfrm>
          <a:prstGeom prst="rect">
            <a:avLst/>
          </a:prstGeom>
        </p:spPr>
      </p:pic>
      <p:pic>
        <p:nvPicPr>
          <p:cNvPr id="45" name="תמונה 44">
            <a:hlinkClick r:id="rId79" action="ppaction://hlinksldjump"/>
          </p:cNvPr>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6104715" y="4501292"/>
            <a:ext cx="837293" cy="1060571"/>
          </a:xfrm>
          <a:prstGeom prst="rect">
            <a:avLst/>
          </a:prstGeom>
        </p:spPr>
      </p:pic>
      <p:pic>
        <p:nvPicPr>
          <p:cNvPr id="46" name="תמונה 45">
            <a:hlinkClick r:id="rId81" action="ppaction://hlinksldjump"/>
          </p:cNvPr>
          <p:cNvPicPr>
            <a:picLocks noChangeAspect="1"/>
          </p:cNvPicPr>
          <p:nvPr/>
        </p:nvPicPr>
        <p:blipFill rotWithShape="1">
          <a:blip r:embed="rId82" cstate="print">
            <a:extLst>
              <a:ext uri="{28A0092B-C50C-407E-A947-70E740481C1C}">
                <a14:useLocalDpi xmlns:a14="http://schemas.microsoft.com/office/drawing/2010/main" val="0"/>
              </a:ext>
            </a:extLst>
          </a:blip>
          <a:srcRect l="10507" t="19429" r="55003" b="26857"/>
          <a:stretch/>
        </p:blipFill>
        <p:spPr>
          <a:xfrm>
            <a:off x="7176543" y="4493214"/>
            <a:ext cx="796025" cy="1039256"/>
          </a:xfrm>
          <a:prstGeom prst="rect">
            <a:avLst/>
          </a:prstGeom>
        </p:spPr>
      </p:pic>
      <p:pic>
        <p:nvPicPr>
          <p:cNvPr id="47" name="תמונה 46">
            <a:hlinkClick r:id="rId83" action="ppaction://hlinksldjump"/>
          </p:cNvPr>
          <p:cNvPicPr>
            <a:picLocks noChangeAspect="1"/>
          </p:cNvPicPr>
          <p:nvPr/>
        </p:nvPicPr>
        <p:blipFill rotWithShape="1">
          <a:blip r:embed="rId84" cstate="print">
            <a:extLst>
              <a:ext uri="{28A0092B-C50C-407E-A947-70E740481C1C}">
                <a14:useLocalDpi xmlns:a14="http://schemas.microsoft.com/office/drawing/2010/main" val="0"/>
              </a:ext>
            </a:extLst>
          </a:blip>
          <a:srcRect l="11251" t="20444" r="55110" b="21651"/>
          <a:stretch/>
        </p:blipFill>
        <p:spPr>
          <a:xfrm>
            <a:off x="8145313" y="4461075"/>
            <a:ext cx="742458" cy="1071395"/>
          </a:xfrm>
          <a:prstGeom prst="rect">
            <a:avLst/>
          </a:prstGeom>
        </p:spPr>
      </p:pic>
      <p:pic>
        <p:nvPicPr>
          <p:cNvPr id="48" name="תמונה 47">
            <a:hlinkClick r:id="rId85" action="ppaction://hlinksldjump"/>
          </p:cNvPr>
          <p:cNvPicPr>
            <a:picLocks noChangeAspect="1"/>
          </p:cNvPicPr>
          <p:nvPr/>
        </p:nvPicPr>
        <p:blipFill rotWithShape="1">
          <a:blip r:embed="rId86" cstate="print">
            <a:extLst>
              <a:ext uri="{28A0092B-C50C-407E-A947-70E740481C1C}">
                <a14:useLocalDpi xmlns:a14="http://schemas.microsoft.com/office/drawing/2010/main" val="0"/>
              </a:ext>
            </a:extLst>
          </a:blip>
          <a:srcRect l="10719" t="19556" r="56281" b="21270"/>
          <a:stretch/>
        </p:blipFill>
        <p:spPr>
          <a:xfrm>
            <a:off x="9222599" y="4455844"/>
            <a:ext cx="740981" cy="1113862"/>
          </a:xfrm>
          <a:prstGeom prst="rect">
            <a:avLst/>
          </a:prstGeom>
        </p:spPr>
      </p:pic>
      <p:pic>
        <p:nvPicPr>
          <p:cNvPr id="49" name="תמונה 48">
            <a:hlinkClick r:id="rId87" action="ppaction://hlinksldjump"/>
          </p:cNvPr>
          <p:cNvPicPr>
            <a:picLocks noChangeAspect="1"/>
          </p:cNvPicPr>
          <p:nvPr/>
        </p:nvPicPr>
        <p:blipFill rotWithShape="1">
          <a:blip r:embed="rId88" cstate="print">
            <a:extLst>
              <a:ext uri="{28A0092B-C50C-407E-A947-70E740481C1C}">
                <a14:useLocalDpi xmlns:a14="http://schemas.microsoft.com/office/drawing/2010/main" val="0"/>
              </a:ext>
            </a:extLst>
          </a:blip>
          <a:srcRect l="11146" t="21460" r="52661" b="22539"/>
          <a:stretch/>
        </p:blipFill>
        <p:spPr>
          <a:xfrm>
            <a:off x="11189685" y="4491624"/>
            <a:ext cx="822227" cy="1066477"/>
          </a:xfrm>
          <a:prstGeom prst="rect">
            <a:avLst/>
          </a:prstGeom>
        </p:spPr>
      </p:pic>
      <p:pic>
        <p:nvPicPr>
          <p:cNvPr id="50" name="תמונה 49">
            <a:hlinkClick r:id="rId89" action="ppaction://hlinksldjump"/>
          </p:cNvPr>
          <p:cNvPicPr>
            <a:picLocks noChangeAspect="1"/>
          </p:cNvPicPr>
          <p:nvPr/>
        </p:nvPicPr>
        <p:blipFill rotWithShape="1">
          <a:blip r:embed="rId90" cstate="print">
            <a:extLst>
              <a:ext uri="{28A0092B-C50C-407E-A947-70E740481C1C}">
                <a14:useLocalDpi xmlns:a14="http://schemas.microsoft.com/office/drawing/2010/main" val="0"/>
              </a:ext>
            </a:extLst>
          </a:blip>
          <a:srcRect l="11891" t="19301" r="54364" b="22032"/>
          <a:stretch/>
        </p:blipFill>
        <p:spPr>
          <a:xfrm>
            <a:off x="7678807" y="5735052"/>
            <a:ext cx="813915" cy="1044347"/>
          </a:xfrm>
          <a:prstGeom prst="rect">
            <a:avLst/>
          </a:prstGeom>
        </p:spPr>
      </p:pic>
      <p:pic>
        <p:nvPicPr>
          <p:cNvPr id="25" name="תמונה 24">
            <a:hlinkClick r:id="rId91" action="ppaction://hlinksldjump"/>
          </p:cNvPr>
          <p:cNvPicPr>
            <a:picLocks noChangeAspect="1"/>
          </p:cNvPicPr>
          <p:nvPr/>
        </p:nvPicPr>
        <p:blipFill>
          <a:blip r:embed="rId92" cstate="print">
            <a:extLst>
              <a:ext uri="{28A0092B-C50C-407E-A947-70E740481C1C}">
                <a14:useLocalDpi xmlns:a14="http://schemas.microsoft.com/office/drawing/2010/main" val="0"/>
              </a:ext>
            </a:extLst>
          </a:blip>
          <a:stretch>
            <a:fillRect/>
          </a:stretch>
        </p:blipFill>
        <p:spPr>
          <a:xfrm flipH="1">
            <a:off x="7080659" y="396508"/>
            <a:ext cx="873021" cy="1163565"/>
          </a:xfrm>
          <a:prstGeom prst="rect">
            <a:avLst/>
          </a:prstGeom>
        </p:spPr>
      </p:pic>
      <p:pic>
        <p:nvPicPr>
          <p:cNvPr id="51" name="תמונה 50">
            <a:hlinkClick r:id="rId93" action="ppaction://hlinksldjump"/>
          </p:cNvPr>
          <p:cNvPicPr>
            <a:picLocks noChangeAspect="1"/>
          </p:cNvPicPr>
          <p:nvPr/>
        </p:nvPicPr>
        <p:blipFill>
          <a:blip r:embed="rId94" cstate="print">
            <a:extLst>
              <a:ext uri="{28A0092B-C50C-407E-A947-70E740481C1C}">
                <a14:useLocalDpi xmlns:a14="http://schemas.microsoft.com/office/drawing/2010/main" val="0"/>
              </a:ext>
            </a:extLst>
          </a:blip>
          <a:stretch>
            <a:fillRect/>
          </a:stretch>
        </p:blipFill>
        <p:spPr>
          <a:xfrm>
            <a:off x="10130248" y="4491939"/>
            <a:ext cx="854616" cy="1072767"/>
          </a:xfrm>
          <a:prstGeom prst="rect">
            <a:avLst/>
          </a:prstGeom>
        </p:spPr>
      </p:pic>
      <p:pic>
        <p:nvPicPr>
          <p:cNvPr id="52" name="תמונה 51">
            <a:hlinkClick r:id="rId95" action="ppaction://hlinksldjump"/>
          </p:cNvPr>
          <p:cNvPicPr>
            <a:picLocks noChangeAspect="1"/>
          </p:cNvPicPr>
          <p:nvPr/>
        </p:nvPicPr>
        <p:blipFill>
          <a:blip r:embed="rId96" cstate="print">
            <a:extLst>
              <a:ext uri="{28A0092B-C50C-407E-A947-70E740481C1C}">
                <a14:useLocalDpi xmlns:a14="http://schemas.microsoft.com/office/drawing/2010/main" val="0"/>
              </a:ext>
            </a:extLst>
          </a:blip>
          <a:stretch>
            <a:fillRect/>
          </a:stretch>
        </p:blipFill>
        <p:spPr>
          <a:xfrm>
            <a:off x="6508117" y="5759603"/>
            <a:ext cx="806232" cy="995230"/>
          </a:xfrm>
          <a:prstGeom prst="rect">
            <a:avLst/>
          </a:prstGeom>
        </p:spPr>
      </p:pic>
      <p:pic>
        <p:nvPicPr>
          <p:cNvPr id="53" name="תמונה 52">
            <a:hlinkClick r:id="rId97" action="ppaction://hlinksldjump"/>
          </p:cNvPr>
          <p:cNvPicPr>
            <a:picLocks noChangeAspect="1"/>
          </p:cNvPicPr>
          <p:nvPr/>
        </p:nvPicPr>
        <p:blipFill>
          <a:blip r:embed="rId98" cstate="print">
            <a:extLst>
              <a:ext uri="{28A0092B-C50C-407E-A947-70E740481C1C}">
                <a14:useLocalDpi xmlns:a14="http://schemas.microsoft.com/office/drawing/2010/main" val="0"/>
              </a:ext>
            </a:extLst>
          </a:blip>
          <a:stretch>
            <a:fillRect/>
          </a:stretch>
        </p:blipFill>
        <p:spPr>
          <a:xfrm>
            <a:off x="5483478" y="5735066"/>
            <a:ext cx="743692" cy="1044333"/>
          </a:xfrm>
          <a:prstGeom prst="rect">
            <a:avLst/>
          </a:prstGeom>
        </p:spPr>
      </p:pic>
      <p:pic>
        <p:nvPicPr>
          <p:cNvPr id="54" name="תמונה 53">
            <a:hlinkClick r:id="rId99" action="ppaction://hlinksldjump"/>
          </p:cNvPr>
          <p:cNvPicPr>
            <a:picLocks noChangeAspect="1"/>
          </p:cNvPicPr>
          <p:nvPr/>
        </p:nvPicPr>
        <p:blipFill>
          <a:blip r:embed="rId100" cstate="print">
            <a:extLst>
              <a:ext uri="{28A0092B-C50C-407E-A947-70E740481C1C}">
                <a14:useLocalDpi xmlns:a14="http://schemas.microsoft.com/office/drawing/2010/main" val="0"/>
              </a:ext>
            </a:extLst>
          </a:blip>
          <a:stretch>
            <a:fillRect/>
          </a:stretch>
        </p:blipFill>
        <p:spPr>
          <a:xfrm flipH="1">
            <a:off x="4434558" y="5735052"/>
            <a:ext cx="767973" cy="995230"/>
          </a:xfrm>
          <a:prstGeom prst="rect">
            <a:avLst/>
          </a:prstGeom>
        </p:spPr>
      </p:pic>
      <p:pic>
        <p:nvPicPr>
          <p:cNvPr id="11" name="תמונה 10"/>
          <p:cNvPicPr>
            <a:picLocks noChangeAspect="1"/>
          </p:cNvPicPr>
          <p:nvPr/>
        </p:nvPicPr>
        <p:blipFill rotWithShape="1">
          <a:blip r:embed="rId101" cstate="print">
            <a:extLst>
              <a:ext uri="{28A0092B-C50C-407E-A947-70E740481C1C}">
                <a14:useLocalDpi xmlns:a14="http://schemas.microsoft.com/office/drawing/2010/main" val="0"/>
              </a:ext>
            </a:extLst>
          </a:blip>
          <a:srcRect l="47039" t="1702" b="48094"/>
          <a:stretch/>
        </p:blipFill>
        <p:spPr>
          <a:xfrm>
            <a:off x="3260680" y="5752135"/>
            <a:ext cx="896119" cy="966456"/>
          </a:xfrm>
          <a:prstGeom prst="rect">
            <a:avLst/>
          </a:prstGeom>
        </p:spPr>
      </p:pic>
    </p:spTree>
    <p:extLst>
      <p:ext uri="{BB962C8B-B14F-4D97-AF65-F5344CB8AC3E}">
        <p14:creationId xmlns:p14="http://schemas.microsoft.com/office/powerpoint/2010/main" val="21067844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905" y="365125"/>
            <a:ext cx="7230325" cy="606116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8371609" y="908280"/>
            <a:ext cx="3311237" cy="4801314"/>
          </a:xfrm>
          <a:prstGeom prst="rect">
            <a:avLst/>
          </a:prstGeom>
        </p:spPr>
        <p:txBody>
          <a:bodyPr wrap="square">
            <a:spAutoFit/>
          </a:bodyPr>
          <a:lstStyle/>
          <a:p>
            <a:r>
              <a:rPr lang="he-IL" dirty="0" smtClean="0"/>
              <a:t>בן </a:t>
            </a:r>
            <a:r>
              <a:rPr lang="he-IL" dirty="0"/>
              <a:t>אריה ז"ל וצפורה. נולד ביום י"ד בכסלו תשט"ו (9.12.1954) בתל-אביב. למד בבית-הספר היסודי 'הר נבו' שבתל-אביב והמשיך ללמוד בבית-הספר התיכון שבכפר הירוק. טולי - כך כינו אותו בני- משפחתו - גדל בבית חם, </a:t>
            </a:r>
            <a:r>
              <a:rPr lang="he-IL" dirty="0" err="1"/>
              <a:t>היתה</a:t>
            </a:r>
            <a:r>
              <a:rPr lang="he-IL" dirty="0"/>
              <a:t> לו ילדות מאושרת. בנערותו היה שובב גדול. לא-אחת היה בא הביתה חבול ומוכה, ובגדים שלבש בבוקר היו לעתים קרועים לפנות-ערב. רגליו היו תמיד יחפות, והריצות אל הרופא, כדי שיאחה ויתפור חתכים, הפכו לדבר- שגרה. אכן, שובב גדול היה טולי, אך היה גם בעל לב חם ורגיש.</a:t>
            </a:r>
          </a:p>
          <a:p>
            <a:endParaRPr lang="he-IL" dirty="0"/>
          </a:p>
        </p:txBody>
      </p:sp>
      <p:sp>
        <p:nvSpPr>
          <p:cNvPr id="5" name="חץ מעוקל ימינה 4">
            <a:hlinkClick r:id="rId4" action="ppaction://hlinksldjump"/>
          </p:cNvPr>
          <p:cNvSpPr/>
          <p:nvPr/>
        </p:nvSpPr>
        <p:spPr>
          <a:xfrm>
            <a:off x="8079872" y="5843451"/>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968629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3" name="תמונה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161" y="365125"/>
            <a:ext cx="7308995" cy="612711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מלבן 3"/>
          <p:cNvSpPr/>
          <p:nvPr/>
        </p:nvSpPr>
        <p:spPr>
          <a:xfrm>
            <a:off x="8077200" y="600839"/>
            <a:ext cx="3937000" cy="5355312"/>
          </a:xfrm>
          <a:prstGeom prst="rect">
            <a:avLst/>
          </a:prstGeom>
        </p:spPr>
        <p:txBody>
          <a:bodyPr wrap="square">
            <a:spAutoFit/>
          </a:bodyPr>
          <a:lstStyle/>
          <a:p>
            <a:r>
              <a:rPr lang="he-IL" dirty="0" smtClean="0"/>
              <a:t>בן </a:t>
            </a:r>
            <a:r>
              <a:rPr lang="he-IL" dirty="0"/>
              <a:t>יהושע ויוספה. נולד ביום י"ט באייר תש"ז (9.5.1947) בעיר אולם אשר בגרמניה. המשפחה עלתה לארץ בשנת 1949 ואברהם אז בן שנתיים ימים, בבוא המשפחה התיישבה בבת ים. אחרי שאברהם סיים את לימודיו בבית הספר היסודי "</a:t>
            </a:r>
            <a:r>
              <a:rPr lang="he-IL" dirty="0" err="1"/>
              <a:t>תחכמוני</a:t>
            </a:r>
            <a:r>
              <a:rPr lang="he-IL" dirty="0"/>
              <a:t>" אשר בבת ים למד שלוש שנים בבית הספר החקלאי התיכון "הכפר הירוק". בימי לימודיו החקלאיים התמחה בעבודה בטרקטורים בגן-הירק. יחד עם זה היה פעיל בנבחרת הכדורגל של בית ספרו. בחזרו העירה למד בתיכון </a:t>
            </a:r>
            <a:r>
              <a:rPr lang="he-IL" dirty="0" err="1"/>
              <a:t>האכסטרני</a:t>
            </a:r>
            <a:r>
              <a:rPr lang="he-IL" dirty="0"/>
              <a:t> "עלה". עם גרעין גרופית של "הכפר הירוק" עבר את טירונות הנח"ל. בתקופת השירות ללא תשלום שהה בדגניה ב' ובהגיע מועד גיוסו לצה"ל ביולי 1965 התנדב ליחידת הנח"ל המוצנח ומשם יצא עם חבריו ליישב את גרופית. מטבעו היה שקט, ובכל זאת תסס בו רצון לפעול </a:t>
            </a:r>
            <a:r>
              <a:rPr lang="he-IL" dirty="0" smtClean="0"/>
              <a:t>ולעזור.</a:t>
            </a:r>
            <a:r>
              <a:rPr lang="he-IL" dirty="0"/>
              <a:t> </a:t>
            </a:r>
          </a:p>
        </p:txBody>
      </p:sp>
      <p:sp>
        <p:nvSpPr>
          <p:cNvPr id="5" name="חץ מעוקל ימינה 4">
            <a:hlinkClick r:id="rId4" action="ppaction://hlinksldjump"/>
          </p:cNvPr>
          <p:cNvSpPr/>
          <p:nvPr/>
        </p:nvSpPr>
        <p:spPr>
          <a:xfrm>
            <a:off x="8151558" y="5956151"/>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27102850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78" y="365126"/>
            <a:ext cx="7229871" cy="60607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8274595" y="994861"/>
            <a:ext cx="3397012" cy="4801314"/>
          </a:xfrm>
          <a:prstGeom prst="rect">
            <a:avLst/>
          </a:prstGeom>
        </p:spPr>
        <p:txBody>
          <a:bodyPr wrap="square">
            <a:spAutoFit/>
          </a:bodyPr>
          <a:lstStyle/>
          <a:p>
            <a:r>
              <a:rPr lang="he-IL" dirty="0" smtClean="0"/>
              <a:t>בן </a:t>
            </a:r>
            <a:r>
              <a:rPr lang="he-IL" dirty="0"/>
              <a:t>מרים ויצחק, נולד ביום י"ד בסיוון תשכ"ב (16.6.1962) בגבעתיים. אלי סיים את בית-הספר היסודי, ובהיותו חובב טבע ובעלי-חיים העדיף להמשיך את לימודיו התיכוניים בבית-ספר חקלאי ב"כפר הירוק". הוא היה בעל אופי רגיש ונוח. וכשהגיע מועד התגייסותו לצה"ל, אלי היה מרוצה שהוא הולך בדרכי אביו, שלחם במלחמת העצמאות ב"שועלי שמשון".</a:t>
            </a:r>
          </a:p>
          <a:p>
            <a:r>
              <a:rPr lang="he-IL" dirty="0"/>
              <a:t>אלי התגייס לצבא הסדיר בשנת 1980, ושירת בחיל-השריון. הוא עבר שורה של השתלמויות, והצליח להגיע לדרגת סמל. אלי לחם במלחמת שלום הגליל, ושובץ כטען-קשר בטנק.</a:t>
            </a:r>
          </a:p>
        </p:txBody>
      </p:sp>
      <p:sp>
        <p:nvSpPr>
          <p:cNvPr id="5" name="חץ מעוקל ימינה 4">
            <a:hlinkClick r:id="rId4" action="ppaction://hlinksldjump"/>
          </p:cNvPr>
          <p:cNvSpPr/>
          <p:nvPr/>
        </p:nvSpPr>
        <p:spPr>
          <a:xfrm>
            <a:off x="8064472" y="579617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729177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sp>
        <p:nvSpPr>
          <p:cNvPr id="3" name="מלבן 2"/>
          <p:cNvSpPr/>
          <p:nvPr/>
        </p:nvSpPr>
        <p:spPr>
          <a:xfrm>
            <a:off x="8274595" y="994861"/>
            <a:ext cx="3397012" cy="4524315"/>
          </a:xfrm>
          <a:prstGeom prst="rect">
            <a:avLst/>
          </a:prstGeom>
        </p:spPr>
        <p:txBody>
          <a:bodyPr wrap="square">
            <a:spAutoFit/>
          </a:bodyPr>
          <a:lstStyle/>
          <a:p>
            <a:r>
              <a:rPr lang="he-IL" dirty="0" smtClean="0"/>
              <a:t>בנם </a:t>
            </a:r>
            <a:r>
              <a:rPr lang="he-IL" dirty="0"/>
              <a:t>של אליס ועמרם. נולד ביום ה' בניסן תש"ל (11.4.1970) בקרית גת. אח לשרי, נורית ויפית. </a:t>
            </a:r>
          </a:p>
          <a:p>
            <a:r>
              <a:rPr lang="he-IL" dirty="0"/>
              <a:t>ליאון נישא לעינת ולזוג נולדו שלושה ילדים: עומר, ניב ועידו.</a:t>
            </a:r>
          </a:p>
          <a:p>
            <a:r>
              <a:rPr lang="he-IL" dirty="0"/>
              <a:t>ביום 6.8.1989 התגייס לצה"ל ושירת בחיל רגלים, חטיבת הצנחנים.</a:t>
            </a:r>
          </a:p>
          <a:p>
            <a:r>
              <a:rPr lang="he-IL" dirty="0"/>
              <a:t>אלוף משנה ליאון בר (בן מוחה) נפל בקרב ביום כ"ג בתשרי תשפ"ד (8.10.2023). בן חמישים ושלוש בנופלו. הוא הובא למנוחות בחלקה הצבאית בבית העלמין בגדרה. הותיר אחריו אישה, שלושה ילדים, הורים ואחיות.</a:t>
            </a:r>
          </a:p>
          <a:p>
            <a:r>
              <a:rPr lang="he-IL" dirty="0"/>
              <a:t/>
            </a:r>
            <a:br>
              <a:rPr lang="he-IL" dirty="0"/>
            </a:br>
            <a:endParaRPr lang="he-IL" dirty="0"/>
          </a:p>
        </p:txBody>
      </p:sp>
      <p:pic>
        <p:nvPicPr>
          <p:cNvPr id="2" name="תמונה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78" y="327026"/>
            <a:ext cx="7229871" cy="611571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חץ מעוקל ימינה 3">
            <a:hlinkClick r:id="rId4" action="ppaction://hlinksldjump"/>
          </p:cNvPr>
          <p:cNvSpPr/>
          <p:nvPr/>
        </p:nvSpPr>
        <p:spPr>
          <a:xfrm>
            <a:off x="7864175" y="5808617"/>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22039598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sp>
        <p:nvSpPr>
          <p:cNvPr id="4" name="מלבן 3"/>
          <p:cNvSpPr/>
          <p:nvPr/>
        </p:nvSpPr>
        <p:spPr>
          <a:xfrm>
            <a:off x="7869380" y="861721"/>
            <a:ext cx="3574473" cy="4801314"/>
          </a:xfrm>
          <a:prstGeom prst="rect">
            <a:avLst/>
          </a:prstGeom>
        </p:spPr>
        <p:txBody>
          <a:bodyPr wrap="square">
            <a:spAutoFit/>
          </a:bodyPr>
          <a:lstStyle/>
          <a:p>
            <a:r>
              <a:rPr lang="he-IL" dirty="0" smtClean="0"/>
              <a:t>ברנס אדר נועה</a:t>
            </a:r>
          </a:p>
          <a:p>
            <a:endParaRPr lang="he-IL" b="0" i="0" dirty="0">
              <a:solidFill>
                <a:srgbClr val="1C3C49"/>
              </a:solidFill>
              <a:effectLst/>
              <a:latin typeface="Assistant"/>
            </a:endParaRPr>
          </a:p>
          <a:p>
            <a:r>
              <a:rPr lang="he-IL" dirty="0"/>
              <a:t>נועה אדר ברנס ובעלה ניר ברנס, בני 46 מקיבוץ אורטל שבגולן, הם זוג ההורים שנהרגו </a:t>
            </a:r>
            <a:r>
              <a:rPr lang="he-IL" dirty="0" smtClean="0"/>
              <a:t>מפגיע ישירה ברכבם לאחר מטח לרמת הגולן. </a:t>
            </a:r>
          </a:p>
          <a:p>
            <a:endParaRPr lang="he-IL" b="0" i="0" dirty="0">
              <a:solidFill>
                <a:srgbClr val="1C3C49"/>
              </a:solidFill>
              <a:effectLst/>
              <a:latin typeface="Assistant"/>
            </a:endParaRPr>
          </a:p>
          <a:p>
            <a:r>
              <a:rPr lang="he-IL" dirty="0" smtClean="0"/>
              <a:t>נועה בוגרת הכפר הירוק, עבדה </a:t>
            </a:r>
            <a:r>
              <a:rPr lang="he-IL" dirty="0" err="1"/>
              <a:t>כשוקולטיירית</a:t>
            </a:r>
            <a:r>
              <a:rPr lang="he-IL" dirty="0"/>
              <a:t> - יוצרת שוקולד ומנחת סדנאות - והייתה מזכירת ענף המטע </a:t>
            </a:r>
            <a:r>
              <a:rPr lang="he-IL" dirty="0" smtClean="0"/>
              <a:t>בקיבוץ אורטל. </a:t>
            </a:r>
          </a:p>
          <a:p>
            <a:r>
              <a:rPr lang="he-IL" dirty="0"/>
              <a:t>ניר עבד בעבר כמנכ"ל מתחם האירוח "תיירות קיבוץ אורטל" </a:t>
            </a:r>
            <a:r>
              <a:rPr lang="he-IL" dirty="0" smtClean="0"/>
              <a:t>הם </a:t>
            </a:r>
            <a:r>
              <a:rPr lang="he-IL" dirty="0"/>
              <a:t>הותירו אחריהם שלושה ילדים, בני 13, 16 ו-18.</a:t>
            </a:r>
          </a:p>
          <a:p>
            <a:r>
              <a:rPr lang="he-IL" dirty="0"/>
              <a:t/>
            </a:r>
            <a:br>
              <a:rPr lang="he-IL" dirty="0"/>
            </a:br>
            <a:endParaRPr lang="he-IL" b="0" i="0" dirty="0">
              <a:solidFill>
                <a:srgbClr val="1C3C49"/>
              </a:solidFill>
              <a:effectLst/>
              <a:latin typeface="Assistant"/>
            </a:endParaRPr>
          </a:p>
        </p:txBody>
      </p:sp>
      <p:sp>
        <p:nvSpPr>
          <p:cNvPr id="5" name="חץ מעוקל ימינה 4">
            <a:hlinkClick r:id="rId2" action="ppaction://hlinksldjump"/>
          </p:cNvPr>
          <p:cNvSpPr/>
          <p:nvPr/>
        </p:nvSpPr>
        <p:spPr>
          <a:xfrm>
            <a:off x="7672586" y="598625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44" y="365125"/>
            <a:ext cx="6980701" cy="585190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438945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55" y="365125"/>
            <a:ext cx="7203745" cy="60388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מלבן 4"/>
          <p:cNvSpPr/>
          <p:nvPr/>
        </p:nvSpPr>
        <p:spPr>
          <a:xfrm>
            <a:off x="8216900" y="845410"/>
            <a:ext cx="3530600" cy="5078313"/>
          </a:xfrm>
          <a:prstGeom prst="rect">
            <a:avLst/>
          </a:prstGeom>
        </p:spPr>
        <p:txBody>
          <a:bodyPr wrap="square">
            <a:spAutoFit/>
          </a:bodyPr>
          <a:lstStyle/>
          <a:p>
            <a:r>
              <a:rPr lang="he-IL" dirty="0"/>
              <a:t>משחר נעוריו גילה אורי אהבה רבה לצומח ונהג ללקט צמחי בר, לייבשם ולהגדירם באמצעות מגדיר צמחים שקיבל במתנה. חריצות רבה אפיינה אותו בעוזרו להוריו בטיפוח משק עזר שהקימו בחצר ביתם במושבה.</a:t>
            </a:r>
          </a:p>
          <a:p>
            <a:r>
              <a:rPr lang="he-IL" dirty="0"/>
              <a:t>אורי היה חניך בקן "השומר הצעיר", שם הצטיין באומץ ובעוז רוח יוצאים מגדר הרגיל. בהיותו אך בן שתים-עשרה נענה לאתגר שהציב בפניו המדריך, וקפץ מראש מגדל גבוה, מעשה שאף נער לא העז לחקותו.</a:t>
            </a:r>
          </a:p>
          <a:p>
            <a:r>
              <a:rPr lang="he-IL" dirty="0"/>
              <a:t>בשנת 1958 יצא ללימודים בבית הספר החקלאי בכפר הירוק והתמחה בענפי הרפת והמטעים. אורי קיבל ציון מעולה בבחינות הגמר במקצועות אלה.</a:t>
            </a:r>
          </a:p>
          <a:p>
            <a:r>
              <a:rPr lang="he-IL" dirty="0"/>
              <a:t>אורי היה אהוב ונערץ על כל תלמידי הפנימייה. </a:t>
            </a:r>
          </a:p>
        </p:txBody>
      </p:sp>
      <p:sp>
        <p:nvSpPr>
          <p:cNvPr id="4" name="חץ מעוקל ימינה 3">
            <a:hlinkClick r:id="rId3" action="ppaction://hlinksldjump"/>
          </p:cNvPr>
          <p:cNvSpPr/>
          <p:nvPr/>
        </p:nvSpPr>
        <p:spPr>
          <a:xfrm>
            <a:off x="7994803" y="5918224"/>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36799726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37" y="365125"/>
            <a:ext cx="7323820" cy="613954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8178800" y="480241"/>
            <a:ext cx="3759200" cy="5632311"/>
          </a:xfrm>
          <a:prstGeom prst="rect">
            <a:avLst/>
          </a:prstGeom>
        </p:spPr>
        <p:txBody>
          <a:bodyPr wrap="square">
            <a:spAutoFit/>
          </a:bodyPr>
          <a:lstStyle/>
          <a:p>
            <a:r>
              <a:rPr lang="he-IL" dirty="0" smtClean="0"/>
              <a:t>בן </a:t>
            </a:r>
            <a:r>
              <a:rPr lang="he-IL" dirty="0"/>
              <a:t>יהודית וגיורא, נולד ביום ד' בתשרי </a:t>
            </a:r>
            <a:r>
              <a:rPr lang="he-IL" dirty="0" err="1"/>
              <a:t>תש"ם</a:t>
            </a:r>
            <a:r>
              <a:rPr lang="he-IL" dirty="0"/>
              <a:t> (25.9.1979)באילת. גיל למד בבתי-הספר "הלל צור" ו"נורדאו" בנתניה, </a:t>
            </a:r>
            <a:r>
              <a:rPr lang="he-IL" dirty="0" err="1"/>
              <a:t>וב"עמל</a:t>
            </a:r>
            <a:r>
              <a:rPr lang="he-IL" dirty="0"/>
              <a:t>" ו"הדר" בכפר יונה. משם המשיך ל"כפר הירוק" ברמת השרון. עיסוקיו בכפר היו רבים ומגוונים. הוא אף השתתף בלהקת הכפר כמתופף וניגן על כלי הקרוי דיג'.</a:t>
            </a:r>
          </a:p>
          <a:p>
            <a:r>
              <a:rPr lang="he-IL" dirty="0"/>
              <a:t>בשנת 1996 סיים קורס </a:t>
            </a:r>
            <a:r>
              <a:rPr lang="he-IL" dirty="0" err="1"/>
              <a:t>מד"צים</a:t>
            </a:r>
            <a:r>
              <a:rPr lang="he-IL" dirty="0"/>
              <a:t> (מדריכים צעירים) וקיבל תעודה כמדריך צעיר בתנועת "הנוער העובד והלומד".</a:t>
            </a:r>
          </a:p>
          <a:p>
            <a:r>
              <a:rPr lang="he-IL" dirty="0"/>
              <a:t>שנה לאחר-מכן היה פעיל בבית-הספר "נווה שלום" - בית-ספר הפועל לשלום בין ערבים ליהודים. בשנה זו קיבל גיל אישור לנשיאת נשק והתנדב למשמר האזרחי. גיל סיים את לימודיו</a:t>
            </a:r>
          </a:p>
          <a:p>
            <a:r>
              <a:rPr lang="he-IL" dirty="0"/>
              <a:t>במגמת התקשורת בבית-הספר התיכון "הכפר הירוק". הוא כתב תסריטים ושירים וצילם והפיק סרטי וידאו בנושאים חברתיים.</a:t>
            </a:r>
          </a:p>
        </p:txBody>
      </p:sp>
      <p:sp>
        <p:nvSpPr>
          <p:cNvPr id="5" name="חץ מעוקל ימינה 4">
            <a:hlinkClick r:id="rId4" action="ppaction://hlinksldjump"/>
          </p:cNvPr>
          <p:cNvSpPr/>
          <p:nvPr/>
        </p:nvSpPr>
        <p:spPr>
          <a:xfrm>
            <a:off x="7887063" y="5881774"/>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26581041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467" y="365125"/>
            <a:ext cx="7295184" cy="611553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מלבן 3"/>
          <p:cNvSpPr/>
          <p:nvPr/>
        </p:nvSpPr>
        <p:spPr>
          <a:xfrm>
            <a:off x="8140700" y="746125"/>
            <a:ext cx="3657600" cy="4801314"/>
          </a:xfrm>
          <a:prstGeom prst="rect">
            <a:avLst/>
          </a:prstGeom>
        </p:spPr>
        <p:txBody>
          <a:bodyPr wrap="square">
            <a:spAutoFit/>
          </a:bodyPr>
          <a:lstStyle/>
          <a:p>
            <a:r>
              <a:rPr lang="he-IL" dirty="0" smtClean="0"/>
              <a:t>בן </a:t>
            </a:r>
            <a:r>
              <a:rPr lang="he-IL" dirty="0"/>
              <a:t>מנחם וצפורה. נולד ביום ט"ז בניסן תשי"ג (1.4.1953) בחדרה. למד בבית-הספר היסודי 'מצודות' שבקרית-שמונה, המשיך בבית- הספר התיכון '</a:t>
            </a:r>
            <a:r>
              <a:rPr lang="he-IL" dirty="0" err="1"/>
              <a:t>דנציגר</a:t>
            </a:r>
            <a:r>
              <a:rPr lang="he-IL" dirty="0"/>
              <a:t>' שבמקום וסיים את לימודיו בבית-הספר התיכון החקלאי 'הכפר הירוק' שליד תל-אביב. נועם היה תלמיד מוכשר וחרוץ והצליח מאוד בלימודיו. הוא התעניין במיוחד במקצועות הריאליים והתכוון להמשיך בלימודים גבוהים. הוא התלבט אם להמשיך בלימודים במסגרת העתודה האקדמית או להתגייס במועד לצה"ל. תחילה הגיש את מועמדותו לעתודה האקדמית למגמת הנדסה כימית בטכניון שבחיפה. לבסוף החליט להסיר את מועמדותו לעתודה האקדמית ולהתגייס לצה"ל.</a:t>
            </a:r>
          </a:p>
        </p:txBody>
      </p:sp>
      <p:sp>
        <p:nvSpPr>
          <p:cNvPr id="5" name="חץ מעוקל ימינה 4">
            <a:hlinkClick r:id="rId3" action="ppaction://hlinksldjump"/>
          </p:cNvPr>
          <p:cNvSpPr/>
          <p:nvPr/>
        </p:nvSpPr>
        <p:spPr>
          <a:xfrm>
            <a:off x="8121469" y="5852160"/>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9960221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012" y="365125"/>
            <a:ext cx="7293412" cy="611405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8115300" y="614740"/>
            <a:ext cx="3543300" cy="5078313"/>
          </a:xfrm>
          <a:prstGeom prst="rect">
            <a:avLst/>
          </a:prstGeom>
        </p:spPr>
        <p:txBody>
          <a:bodyPr wrap="square">
            <a:spAutoFit/>
          </a:bodyPr>
          <a:lstStyle/>
          <a:p>
            <a:r>
              <a:rPr lang="he-IL" dirty="0" smtClean="0"/>
              <a:t>דן</a:t>
            </a:r>
            <a:r>
              <a:rPr lang="he-IL" dirty="0"/>
              <a:t>, בן יהודית ואריה-רפאל, נולד ביום א' בחשון תש"ה (18.10.1944), בבוקרשט שברומניה, בעת שהוריו, מניצולי מחנות ההשמדה בפולין, עשו את דרכם לארץ ישראל. הוא למד בבית-הספר היסודי "המתמיד" ברמת-גן ואחרי-כן למד בבית-הספר התיכון-חקלאי בכפר-הירוק ויחד עם חבריו לכיתה הצטרף לגרעין נח"ל.</a:t>
            </a:r>
          </a:p>
          <a:p>
            <a:r>
              <a:rPr lang="he-IL" dirty="0"/>
              <a:t>דן גויס לצה"ל בסוף ספטמבר 1962 ועשה את תחילת שירותו בקיבוץ נח"ל-עוז במסגרת הנח"ל. בשנת 1963 השתתף בקורס לחובשים כלליים והועבר לחיל האוויר שם שירת כחובש תעופתי.</a:t>
            </a:r>
          </a:p>
          <a:p>
            <a:r>
              <a:rPr lang="he-IL" dirty="0"/>
              <a:t>במחצית מרס 1965 שוחרר דני מהשירות הסדיר והוצב ליחידת מילואים של חיל הרפואה.</a:t>
            </a:r>
          </a:p>
        </p:txBody>
      </p:sp>
      <p:sp>
        <p:nvSpPr>
          <p:cNvPr id="5" name="חץ מעוקל ימינה 4">
            <a:hlinkClick r:id="rId4" action="ppaction://hlinksldjump"/>
          </p:cNvPr>
          <p:cNvSpPr/>
          <p:nvPr/>
        </p:nvSpPr>
        <p:spPr>
          <a:xfrm>
            <a:off x="8003512" y="5834742"/>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26925086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29" y="365125"/>
            <a:ext cx="7229871" cy="60607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מלבן 3"/>
          <p:cNvSpPr/>
          <p:nvPr/>
        </p:nvSpPr>
        <p:spPr>
          <a:xfrm>
            <a:off x="8151845" y="579361"/>
            <a:ext cx="3695700" cy="5632311"/>
          </a:xfrm>
          <a:prstGeom prst="rect">
            <a:avLst/>
          </a:prstGeom>
        </p:spPr>
        <p:txBody>
          <a:bodyPr wrap="square">
            <a:spAutoFit/>
          </a:bodyPr>
          <a:lstStyle/>
          <a:p>
            <a:r>
              <a:rPr lang="he-IL" dirty="0"/>
              <a:t>סיפור חייו</a:t>
            </a:r>
          </a:p>
          <a:p>
            <a:r>
              <a:rPr lang="he-IL" dirty="0"/>
              <a:t>יוסף (יוסי), בן חוה ומשה ז"ל, נולד ביום י"ד באדר תש"א (13.3.1941) </a:t>
            </a:r>
            <a:r>
              <a:rPr lang="he-IL" dirty="0" err="1"/>
              <a:t>בגרודנו</a:t>
            </a:r>
            <a:r>
              <a:rPr lang="he-IL" dirty="0"/>
              <a:t> שבפולין, ועלה ארצה עם משפחתו בשנת תש"ט (1949). את לימודיו היסודיים סיים בבית-הספר "ביאליק" בנתניה. אחרי-כן סיים את לימודיו התיכוניים בבית-הספר התיכון החקלאי "הכפר הירוק". יוסי, כפי שקראו לו בני משפחתו וחבריו, נולד בעצם ימי מלחמת העולם השנייה. אמו ברחה אתו ועם אחיו הצעיר לרוסיה. משם יצאו למסע תלאות רבות ונדודים, דרך גרמניה, ועברו בתים רבים, כשהאם עוסקת בכל מלאכה קשה כדי לפרנס את עצמה ואת ילדיה. יוסי הגיע ארצה עם משפחתו בהיותו כבן שמונה שנים, וגר בתחילה במעברה בחדרה. </a:t>
            </a:r>
            <a:r>
              <a:rPr lang="he-IL" dirty="0" smtClean="0"/>
              <a:t>יוסי </a:t>
            </a:r>
            <a:r>
              <a:rPr lang="he-IL" dirty="0"/>
              <a:t>היה אהוב על כל המורים ועל החברים במוסד, והצליח גם בלימודים וגם בחיי היומיום בפנימייה.</a:t>
            </a:r>
          </a:p>
        </p:txBody>
      </p:sp>
      <p:sp>
        <p:nvSpPr>
          <p:cNvPr id="5" name="חץ מעוקל ימינה 4">
            <a:hlinkClick r:id="rId3" action="ppaction://hlinksldjump"/>
          </p:cNvPr>
          <p:cNvSpPr/>
          <p:nvPr/>
        </p:nvSpPr>
        <p:spPr>
          <a:xfrm>
            <a:off x="7860108" y="5750117"/>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36039501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8386355" y="678608"/>
            <a:ext cx="3006633" cy="5700904"/>
          </a:xfrm>
        </p:spPr>
        <p:txBody>
          <a:bodyPr>
            <a:noAutofit/>
          </a:bodyPr>
          <a:lstStyle/>
          <a:p>
            <a:r>
              <a:rPr lang="he-IL" sz="1800" dirty="0">
                <a:latin typeface="Calibri Light" panose="020F0302020204030204" pitchFamily="34" charset="0"/>
                <a:cs typeface="+mn-cs"/>
              </a:rPr>
              <a:t/>
            </a:r>
            <a:br>
              <a:rPr lang="he-IL" sz="1800" dirty="0">
                <a:latin typeface="Calibri Light" panose="020F0302020204030204" pitchFamily="34" charset="0"/>
                <a:cs typeface="+mn-cs"/>
              </a:rPr>
            </a:br>
            <a:r>
              <a:rPr lang="he-IL" sz="1800" dirty="0">
                <a:latin typeface="Calibri Light" panose="020F0302020204030204" pitchFamily="34" charset="0"/>
                <a:cs typeface="+mn-cs"/>
              </a:rPr>
              <a:t>בן יוסף </a:t>
            </a:r>
            <a:r>
              <a:rPr lang="he-IL" sz="1800" dirty="0" err="1">
                <a:latin typeface="Calibri Light" panose="020F0302020204030204" pitchFamily="34" charset="0"/>
                <a:cs typeface="+mn-cs"/>
              </a:rPr>
              <a:t>וגיטה</a:t>
            </a:r>
            <a:r>
              <a:rPr lang="he-IL" sz="1800" dirty="0">
                <a:latin typeface="Calibri Light" panose="020F0302020204030204" pitchFamily="34" charset="0"/>
                <a:cs typeface="+mn-cs"/>
              </a:rPr>
              <a:t>. נולד ביום ג' באלול תש"ה (23.8.1944) במושב גן-חיים וגדל במשק הקטן של הוריו. אחרי שסיים את לימודיו בבית-הספר היסודי במושב צופית לא רצה בשום אופן להמשיך את לימודיו בבית-הספר התיכון; כבר אז קבע, כי דרכו בחיים תהיה החקלאות ולכן נכנס ללמוד בבית-הספר החקלאי "הכפר הירוק" עד שסיים את לימודיו בו. נער שקט היה בילדותו, סגור בתוך עצמו ולא חש לגלות את רגשותיו לזולת, ומפני כן לא היו לו חברים מרובים. אך ב"הכפר הירוק" הפך הנער השקט והסגור לבחור עליז ואהוב על </a:t>
            </a:r>
            <a:r>
              <a:rPr lang="he-IL" sz="1800" dirty="0" err="1">
                <a:latin typeface="Calibri Light" panose="020F0302020204030204" pitchFamily="34" charset="0"/>
                <a:cs typeface="+mn-cs"/>
              </a:rPr>
              <a:t>הכל</a:t>
            </a:r>
            <a:r>
              <a:rPr lang="he-IL" sz="1800" dirty="0">
                <a:latin typeface="Calibri Light" panose="020F0302020204030204" pitchFamily="34" charset="0"/>
                <a:cs typeface="+mn-cs"/>
              </a:rPr>
              <a:t>. בית-הספר ומנהגיו היו אמנם קשים בתחילה לנער שמעודו לא הסכין לחברת בני-גילו, אך לאט </a:t>
            </a:r>
            <a:r>
              <a:rPr lang="he-IL" sz="1800" dirty="0" err="1">
                <a:latin typeface="Calibri Light" panose="020F0302020204030204" pitchFamily="34" charset="0"/>
                <a:cs typeface="+mn-cs"/>
              </a:rPr>
              <a:t>לאט</a:t>
            </a:r>
            <a:r>
              <a:rPr lang="he-IL" sz="1800" dirty="0">
                <a:latin typeface="Calibri Light" panose="020F0302020204030204" pitchFamily="34" charset="0"/>
                <a:cs typeface="+mn-cs"/>
              </a:rPr>
              <a:t> הסתגל להם ונשא </a:t>
            </a:r>
            <a:r>
              <a:rPr lang="he-IL" sz="1800" dirty="0" err="1">
                <a:latin typeface="Calibri Light" panose="020F0302020204030204" pitchFamily="34" charset="0"/>
                <a:cs typeface="+mn-cs"/>
              </a:rPr>
              <a:t>הכל</a:t>
            </a:r>
            <a:r>
              <a:rPr lang="he-IL" sz="1800" dirty="0">
                <a:latin typeface="Calibri Light" panose="020F0302020204030204" pitchFamily="34" charset="0"/>
                <a:cs typeface="+mn-cs"/>
              </a:rPr>
              <a:t> בשקט ובאהבה.</a:t>
            </a:r>
            <a:br>
              <a:rPr lang="he-IL" sz="1800" dirty="0">
                <a:latin typeface="Calibri Light" panose="020F0302020204030204" pitchFamily="34" charset="0"/>
                <a:cs typeface="+mn-cs"/>
              </a:rPr>
            </a:br>
            <a:endParaRPr lang="he-IL" sz="1800" dirty="0">
              <a:latin typeface="Calibri Light" panose="020F0302020204030204" pitchFamily="34" charset="0"/>
              <a:cs typeface="+mn-cs"/>
              <a:hlinkClick r:id="rId2"/>
            </a:endParaRPr>
          </a:p>
        </p:txBody>
      </p:sp>
      <p:pic>
        <p:nvPicPr>
          <p:cNvPr id="5" name="תמונה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21" y="365125"/>
            <a:ext cx="7174523" cy="601438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חץ מעוקל ימינה 2">
            <a:hlinkClick r:id="rId4" action="ppaction://hlinksldjump"/>
          </p:cNvPr>
          <p:cNvSpPr/>
          <p:nvPr/>
        </p:nvSpPr>
        <p:spPr>
          <a:xfrm>
            <a:off x="7698712" y="6226628"/>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33686636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45" y="365125"/>
            <a:ext cx="7229872" cy="606078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8154956" y="579362"/>
            <a:ext cx="3694922" cy="5355312"/>
          </a:xfrm>
          <a:prstGeom prst="rect">
            <a:avLst/>
          </a:prstGeom>
        </p:spPr>
        <p:txBody>
          <a:bodyPr wrap="square">
            <a:spAutoFit/>
          </a:bodyPr>
          <a:lstStyle/>
          <a:p>
            <a:r>
              <a:rPr lang="he-IL" dirty="0" smtClean="0"/>
              <a:t>מיכה</a:t>
            </a:r>
            <a:r>
              <a:rPr lang="he-IL" dirty="0"/>
              <a:t>, בן חנה ומאיר </a:t>
            </a:r>
            <a:r>
              <a:rPr lang="he-IL" dirty="0" err="1"/>
              <a:t>דרוקר</a:t>
            </a:r>
            <a:r>
              <a:rPr lang="he-IL" dirty="0"/>
              <a:t> מניצולי השואה, נולד ביום כ"ד בשבט תש"י (11.2.1950), </a:t>
            </a:r>
            <a:r>
              <a:rPr lang="he-IL" dirty="0" err="1"/>
              <a:t>בהילוורסום</a:t>
            </a:r>
            <a:r>
              <a:rPr lang="he-IL" dirty="0"/>
              <a:t>, שבהולנד. בשנת 1953 עלתה המשפחה ארצה ומיכה בן שלוש בלבד. את לימודיו בבית-הספר היסודי החל בקיבוץ נצר-</a:t>
            </a:r>
            <a:r>
              <a:rPr lang="he-IL" dirty="0" err="1"/>
              <a:t>סירני</a:t>
            </a:r>
            <a:r>
              <a:rPr lang="he-IL" dirty="0"/>
              <a:t> והמשיך בבית-הספר על-שם "הנרייטה סאלד" בירושלים. לאחר שסיים, הועבר ללימודים תיכוניים לבית-הספר התיכוני ב"הכפר-הירוק". מיכה גדל, צמח והתפתח כנער בריא, פעיל ועליז ולא גרם דאגות מיותרות להוריו. הוא אהב חברה ולכן היטיב להתיידד עם חבריו. היה חובב טבע, על כן הרבה בטיולים. את הפורקן למרצו הרב הוציא בהתעסקות בענפי ספורט שונים: כדורסל, טניס, שחייה וריצה. בהופעתו החיצונית היה מלא הוד: גבה קומה, רחב כתפיים, בעל קול עמוק ורגוע.</a:t>
            </a:r>
          </a:p>
        </p:txBody>
      </p:sp>
      <p:sp>
        <p:nvSpPr>
          <p:cNvPr id="5" name="חץ מעוקל ימינה 4">
            <a:hlinkClick r:id="rId4" action="ppaction://hlinksldjump"/>
          </p:cNvPr>
          <p:cNvSpPr/>
          <p:nvPr/>
        </p:nvSpPr>
        <p:spPr>
          <a:xfrm>
            <a:off x="7994803" y="5826034"/>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31889166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3" name="תמונה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03" y="365125"/>
            <a:ext cx="7370567" cy="617873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מלבן 3"/>
          <p:cNvSpPr/>
          <p:nvPr/>
        </p:nvSpPr>
        <p:spPr>
          <a:xfrm>
            <a:off x="8248261" y="1053833"/>
            <a:ext cx="3564294" cy="4524315"/>
          </a:xfrm>
          <a:prstGeom prst="rect">
            <a:avLst/>
          </a:prstGeom>
        </p:spPr>
        <p:txBody>
          <a:bodyPr wrap="square">
            <a:spAutoFit/>
          </a:bodyPr>
          <a:lstStyle/>
          <a:p>
            <a:r>
              <a:rPr lang="he-IL" dirty="0" smtClean="0"/>
              <a:t>שוע</a:t>
            </a:r>
            <a:r>
              <a:rPr lang="he-IL" dirty="0"/>
              <a:t>, בן פולה ויעקב, נולד ביום כ"ז באלול תשי"ג (7.9.1953) בתל-אביב. ולמד בבית הספר היסודי "רמז" בבני-ברק ובבית-הספר התיכון החקלאי "הכפר-הירוק". שוע היה נער חברותי וחביב. הוא רכש לו הרבה חברים וידידים, כיוון שהיה טוב לב, ישר ורודף צדק. הסדר והאחריות היו נר לרגליו תמיד. בתקופה שלמד בכפר הירוק נהג להקדיש שעות רבות מזמנו החופשי אחרי הלימודים לטיפול בבעלי החיים ובבעלי כנף בפינת החי בכפר. שוע היה נער יפה תואר, מסודר ומקפיד על הופעתו החיצונית. בכיתה היה השקדן והמנומס בין התלמידים ועל-כן התחבב מאוד על מוריו ועל מחנכיו. </a:t>
            </a:r>
          </a:p>
        </p:txBody>
      </p:sp>
      <p:sp>
        <p:nvSpPr>
          <p:cNvPr id="5" name="חץ מעוקל ימינה 4">
            <a:hlinkClick r:id="rId4" action="ppaction://hlinksldjump"/>
          </p:cNvPr>
          <p:cNvSpPr/>
          <p:nvPr/>
        </p:nvSpPr>
        <p:spPr>
          <a:xfrm>
            <a:off x="8108015" y="5416731"/>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1245864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80" y="365125"/>
            <a:ext cx="7282123" cy="61045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8123582" y="2401756"/>
            <a:ext cx="3472070" cy="2031325"/>
          </a:xfrm>
          <a:prstGeom prst="rect">
            <a:avLst/>
          </a:prstGeom>
        </p:spPr>
        <p:txBody>
          <a:bodyPr wrap="square">
            <a:spAutoFit/>
          </a:bodyPr>
          <a:lstStyle/>
          <a:p>
            <a:r>
              <a:rPr lang="he-IL" dirty="0" smtClean="0"/>
              <a:t>אורי חורזו</a:t>
            </a:r>
          </a:p>
          <a:p>
            <a:r>
              <a:rPr lang="he-IL" dirty="0" smtClean="0"/>
              <a:t>ממקימי המחלבה בקיבוץ יטבתה</a:t>
            </a:r>
          </a:p>
          <a:p>
            <a:r>
              <a:rPr lang="he-IL" dirty="0" smtClean="0"/>
              <a:t>בלחיצה על התמונה תגיעו לחוברת הנצחה שהופקה בקיבוץ יטבתה. הכנסו והכירו מי היה אורי חורזו</a:t>
            </a:r>
          </a:p>
          <a:p>
            <a:r>
              <a:rPr lang="he-IL" dirty="0" smtClean="0"/>
              <a:t>יהי זכרו ברוך</a:t>
            </a:r>
          </a:p>
          <a:p>
            <a:endParaRPr lang="he-IL" dirty="0"/>
          </a:p>
        </p:txBody>
      </p:sp>
      <p:sp>
        <p:nvSpPr>
          <p:cNvPr id="5" name="חץ מעוקל ימינה 4">
            <a:hlinkClick r:id="rId4" action="ppaction://hlinksldjump"/>
          </p:cNvPr>
          <p:cNvSpPr/>
          <p:nvPr/>
        </p:nvSpPr>
        <p:spPr>
          <a:xfrm>
            <a:off x="8123582" y="5860868"/>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3364333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3" name="תמונה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92" y="383767"/>
            <a:ext cx="7164558" cy="600603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מלבן 3"/>
          <p:cNvSpPr/>
          <p:nvPr/>
        </p:nvSpPr>
        <p:spPr>
          <a:xfrm>
            <a:off x="8693426" y="1632458"/>
            <a:ext cx="2756452" cy="1200329"/>
          </a:xfrm>
          <a:prstGeom prst="rect">
            <a:avLst/>
          </a:prstGeom>
        </p:spPr>
        <p:txBody>
          <a:bodyPr wrap="square">
            <a:spAutoFit/>
          </a:bodyPr>
          <a:lstStyle/>
          <a:p>
            <a:r>
              <a:rPr lang="he-IL" dirty="0" smtClean="0"/>
              <a:t>טמסוט שלמה בן תקווה ורמי</a:t>
            </a:r>
          </a:p>
          <a:p>
            <a:r>
              <a:rPr lang="he-IL" dirty="0" smtClean="0"/>
              <a:t>סיים את לימודיו בכפר הירוק</a:t>
            </a:r>
          </a:p>
          <a:p>
            <a:r>
              <a:rPr lang="he-IL" dirty="0" smtClean="0"/>
              <a:t>ושירת בחיל האוויר.</a:t>
            </a:r>
          </a:p>
          <a:p>
            <a:r>
              <a:rPr lang="he-IL" dirty="0" smtClean="0"/>
              <a:t>נפל בשנת 1997 </a:t>
            </a:r>
            <a:endParaRPr lang="he-IL" dirty="0"/>
          </a:p>
        </p:txBody>
      </p:sp>
      <p:sp>
        <p:nvSpPr>
          <p:cNvPr id="5" name="חץ מעוקל ימינה 4">
            <a:hlinkClick r:id="rId4" action="ppaction://hlinksldjump"/>
          </p:cNvPr>
          <p:cNvSpPr/>
          <p:nvPr/>
        </p:nvSpPr>
        <p:spPr>
          <a:xfrm>
            <a:off x="8109952" y="5773783"/>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22991687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29" y="365125"/>
            <a:ext cx="7203746" cy="60388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8146869" y="1260908"/>
            <a:ext cx="3357154" cy="4247317"/>
          </a:xfrm>
          <a:prstGeom prst="rect">
            <a:avLst/>
          </a:prstGeom>
        </p:spPr>
        <p:txBody>
          <a:bodyPr wrap="square">
            <a:spAutoFit/>
          </a:bodyPr>
          <a:lstStyle/>
          <a:p>
            <a:r>
              <a:rPr lang="he-IL" dirty="0"/>
              <a:t>בן דויד וחביבה. נולד ביום י"ט באלול תרצ"ה (17.9.1935) בירושלים. בגיל י"א הצטרף לתנועת "השומר הצעיר" והיה בגדוד "בני-מצדה" הירושלמי, בקבוצת עין-גדי, שיצרה הווי מיוחד של </a:t>
            </a:r>
            <a:r>
              <a:rPr lang="he-IL" dirty="0" err="1"/>
              <a:t>שוטטנות</a:t>
            </a:r>
            <a:r>
              <a:rPr lang="he-IL" dirty="0"/>
              <a:t> ומשחקים בחיק-הטבע אשר אהב. בימי מלחמת-הקוממיות </a:t>
            </a:r>
            <a:r>
              <a:rPr lang="he-IL" dirty="0" err="1"/>
              <a:t>נתפרדה</a:t>
            </a:r>
            <a:r>
              <a:rPr lang="he-IL" dirty="0"/>
              <a:t> החבילה, ובגיל י"ג עבר עם אמו ואחותו לחולון. אחרי למדו שנה (בכיתה ח') בבית-החינוך א' שבחולון, חזר לירושלים והתחיל את לימודיו בבית-הספר המקצועי "עמל", אולם החברה העירונית לא </a:t>
            </a:r>
            <a:r>
              <a:rPr lang="he-IL" dirty="0" err="1"/>
              <a:t>היתה</a:t>
            </a:r>
            <a:r>
              <a:rPr lang="he-IL" dirty="0"/>
              <a:t> לפי רוחו.</a:t>
            </a:r>
          </a:p>
        </p:txBody>
      </p:sp>
      <p:sp>
        <p:nvSpPr>
          <p:cNvPr id="5" name="חץ מעוקל ימינה 4">
            <a:hlinkClick r:id="rId4" action="ppaction://hlinksldjump"/>
          </p:cNvPr>
          <p:cNvSpPr/>
          <p:nvPr/>
        </p:nvSpPr>
        <p:spPr>
          <a:xfrm>
            <a:off x="8003512" y="575636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24064990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3" name="תמונה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65" y="365124"/>
            <a:ext cx="7061210" cy="591939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מלבן 3"/>
          <p:cNvSpPr/>
          <p:nvPr/>
        </p:nvSpPr>
        <p:spPr>
          <a:xfrm>
            <a:off x="8273142" y="1616662"/>
            <a:ext cx="3091543" cy="3139321"/>
          </a:xfrm>
          <a:prstGeom prst="rect">
            <a:avLst/>
          </a:prstGeom>
        </p:spPr>
        <p:txBody>
          <a:bodyPr wrap="square">
            <a:spAutoFit/>
          </a:bodyPr>
          <a:lstStyle/>
          <a:p>
            <a:r>
              <a:rPr lang="he-IL" dirty="0" smtClean="0"/>
              <a:t>בן </a:t>
            </a:r>
            <a:r>
              <a:rPr lang="he-IL" dirty="0"/>
              <a:t>שושנה ואמנון. נולד ביום י"א בתמוז תשכ"ו (29.6.1966) באשדוד, הבן הצעיר למשפחה בת שלושה ילדים.</a:t>
            </a:r>
          </a:p>
          <a:p>
            <a:r>
              <a:rPr lang="he-IL" dirty="0" err="1"/>
              <a:t>נני</a:t>
            </a:r>
            <a:r>
              <a:rPr lang="he-IL" dirty="0"/>
              <a:t> למד בבתי-הספר היסודיים 'רעים' ו'שזר' בחטיבת-הביניים 'אשדוד' ובבית-הספר התיכון בכפר הירוק במסלול המקצועי. </a:t>
            </a:r>
            <a:r>
              <a:rPr lang="he-IL" dirty="0" err="1"/>
              <a:t>נני</a:t>
            </a:r>
            <a:r>
              <a:rPr lang="he-IL" dirty="0"/>
              <a:t> היה חבר בגרעין הנח"ל שהתגבש בכפר הירוק.</a:t>
            </a:r>
          </a:p>
        </p:txBody>
      </p:sp>
      <p:sp>
        <p:nvSpPr>
          <p:cNvPr id="5" name="חץ מעוקל ימינה 4">
            <a:hlinkClick r:id="rId4" action="ppaction://hlinksldjump"/>
          </p:cNvPr>
          <p:cNvSpPr/>
          <p:nvPr/>
        </p:nvSpPr>
        <p:spPr>
          <a:xfrm>
            <a:off x="8073180" y="5677988"/>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27482707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sp>
        <p:nvSpPr>
          <p:cNvPr id="3" name="מלבן 2"/>
          <p:cNvSpPr/>
          <p:nvPr/>
        </p:nvSpPr>
        <p:spPr>
          <a:xfrm>
            <a:off x="7924798" y="1224401"/>
            <a:ext cx="3788229" cy="3693319"/>
          </a:xfrm>
          <a:prstGeom prst="rect">
            <a:avLst/>
          </a:prstGeom>
        </p:spPr>
        <p:txBody>
          <a:bodyPr wrap="square">
            <a:spAutoFit/>
          </a:bodyPr>
          <a:lstStyle/>
          <a:p>
            <a:r>
              <a:rPr lang="he-IL" dirty="0" smtClean="0"/>
              <a:t>בן </a:t>
            </a:r>
            <a:r>
              <a:rPr lang="he-IL" dirty="0"/>
              <a:t>מרים וברוך. נולד ביום י"ג באדר תשכ"ח (13.3.1968) ברמלה, בה גדל והתחנך.</a:t>
            </a:r>
          </a:p>
          <a:p>
            <a:r>
              <a:rPr lang="he-IL" dirty="0"/>
              <a:t>באמצע אוגוסט 1986 גויס אורן לשירות חובה בצה"ל והתנדב לחטיבת גבעתי. במהרה השתלב במסלול הקשה של האימונים בשלבים השונים. הוא הפך לדמות מרכזית בפלוגה, עזר לכולם, חייל למופת, ואהוב על חיילי ומפקדי הגדוד.</a:t>
            </a:r>
          </a:p>
          <a:p>
            <a:r>
              <a:rPr lang="he-IL" dirty="0"/>
              <a:t>ביום כ"ב באלול תשמ"ז (15.9.1987) נפל אורן בקרב בלבנון. בעת ביצוע מרדף למרגלות החרמון נתקל כוח של היחידה במחבלים.</a:t>
            </a:r>
          </a:p>
        </p:txBody>
      </p:sp>
      <p:pic>
        <p:nvPicPr>
          <p:cNvPr id="5" name="תמונה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32" y="374618"/>
            <a:ext cx="7051347" cy="591112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חץ מעוקל ימינה 3">
            <a:hlinkClick r:id="rId4" action="ppaction://hlinksldjump"/>
          </p:cNvPr>
          <p:cNvSpPr/>
          <p:nvPr/>
        </p:nvSpPr>
        <p:spPr>
          <a:xfrm>
            <a:off x="7829341" y="5824192"/>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7920821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67" y="207801"/>
            <a:ext cx="7177621" cy="601698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8064137" y="1361276"/>
            <a:ext cx="3831771" cy="3693319"/>
          </a:xfrm>
          <a:prstGeom prst="rect">
            <a:avLst/>
          </a:prstGeom>
        </p:spPr>
        <p:txBody>
          <a:bodyPr wrap="square">
            <a:spAutoFit/>
          </a:bodyPr>
          <a:lstStyle/>
          <a:p>
            <a:r>
              <a:rPr lang="he-IL" dirty="0"/>
              <a:t>בנם-בכורם של נח-ברוך ושרה. נולד ביום י' בתמוז תש"ח (17.7.1948) בתל-אביב בעיצומה של מלחמת-השחרור. הוא למד בבית-הספר היסודי ברמת-החייל והיה חבר בחוג "סיני" בתנועת "המחנות העולים". הוא היה ידיד טוב, מסור, ומקובל על </a:t>
            </a:r>
            <a:r>
              <a:rPr lang="he-IL" dirty="0" err="1"/>
              <a:t>הכל</a:t>
            </a:r>
            <a:r>
              <a:rPr lang="he-IL" dirty="0"/>
              <a:t>, שכן תמיד היה עליז מנומס ונעים הליכות. לאחר שסיים את לימודיו היסודיים למד בבית-הספר התיכון החקלאי "הכפר הירוק" הסמוך לתל-אביב. בבית חונך ברוח הלאומיות והנכונות להקרבה ולא פעם אמר לאמו: "אז מה יש? אם צריך למות - נמות".</a:t>
            </a:r>
          </a:p>
        </p:txBody>
      </p:sp>
      <p:sp>
        <p:nvSpPr>
          <p:cNvPr id="5" name="חץ מעוקל ימינה 4">
            <a:hlinkClick r:id="rId4" action="ppaction://hlinksldjump"/>
          </p:cNvPr>
          <p:cNvSpPr/>
          <p:nvPr/>
        </p:nvSpPr>
        <p:spPr>
          <a:xfrm>
            <a:off x="8064137" y="557348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15137978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7658100" y="1512695"/>
            <a:ext cx="3865419" cy="4592782"/>
          </a:xfrm>
        </p:spPr>
        <p:txBody>
          <a:bodyPr>
            <a:noAutofit/>
          </a:bodyPr>
          <a:lstStyle/>
          <a:p>
            <a:r>
              <a:rPr lang="he-IL" sz="2000" dirty="0" smtClean="0">
                <a:cs typeface="+mn-cs"/>
              </a:rPr>
              <a:t>עדי מאלכ מחטיבת </a:t>
            </a:r>
            <a:r>
              <a:rPr lang="he-IL" sz="2000" dirty="0">
                <a:cs typeface="+mn-cs"/>
              </a:rPr>
              <a:t>הנח"ל</a:t>
            </a:r>
            <a:br>
              <a:rPr lang="he-IL" sz="2000" dirty="0">
                <a:cs typeface="+mn-cs"/>
              </a:rPr>
            </a:br>
            <a:r>
              <a:rPr lang="he-IL" sz="2000" dirty="0">
                <a:cs typeface="+mn-cs"/>
              </a:rPr>
              <a:t>נפל בה' בכסלו </a:t>
            </a:r>
            <a:r>
              <a:rPr lang="he-IL" sz="2000" dirty="0" smtClean="0">
                <a:cs typeface="+mn-cs"/>
              </a:rPr>
              <a:t>תשפ"ד </a:t>
            </a:r>
            <a:r>
              <a:rPr lang="he-IL" sz="2000" dirty="0">
                <a:cs typeface="+mn-cs"/>
              </a:rPr>
              <a:t>(18 בנובמבר 2023</a:t>
            </a:r>
            <a:r>
              <a:rPr lang="he-IL" sz="2000" dirty="0" smtClean="0">
                <a:cs typeface="+mn-cs"/>
              </a:rPr>
              <a:t>) שמעון </a:t>
            </a:r>
            <a:r>
              <a:rPr lang="he-IL" sz="2000" dirty="0" err="1" smtClean="0">
                <a:cs typeface="+mn-cs"/>
              </a:rPr>
              <a:t>איפרגן</a:t>
            </a:r>
            <a:r>
              <a:rPr lang="he-IL" sz="2000" dirty="0" smtClean="0">
                <a:cs typeface="+mn-cs"/>
              </a:rPr>
              <a:t>, מדריך הכפר כתב עליו.</a:t>
            </a:r>
            <a:br>
              <a:rPr lang="he-IL" sz="2000" dirty="0" smtClean="0">
                <a:cs typeface="+mn-cs"/>
              </a:rPr>
            </a:br>
            <a:r>
              <a:rPr lang="he-IL" sz="2000" dirty="0" smtClean="0">
                <a:cs typeface="+mn-cs"/>
              </a:rPr>
              <a:t>"בכל פעילות לקבוצה או תחרות בפנימייה עזרת לאחרים ובמיוחד לי. תמיד קופץ ראשון, תמיד הולך אחרון כמה אהוב היית בקבוצה שלנו... כולם אומרים איזה ילד, מלאך, אני יודע! אני זה שהייתי מתגאה בך. עדי, גיבור היית גיבור תישאר. יהי זכרך ברוך – תשמור עלינו מחוברים מלמעלה."</a:t>
            </a:r>
            <a:r>
              <a:rPr lang="he-IL" sz="2000" dirty="0">
                <a:cs typeface="+mn-cs"/>
              </a:rPr>
              <a:t/>
            </a:r>
            <a:br>
              <a:rPr lang="he-IL" sz="2000" dirty="0">
                <a:cs typeface="+mn-cs"/>
              </a:rPr>
            </a:br>
            <a:r>
              <a:rPr lang="he-IL" sz="2000" dirty="0">
                <a:cs typeface="+mn-cs"/>
              </a:rPr>
              <a:t>סמ"ר עדי מאלכ חרב, מבית </a:t>
            </a:r>
            <a:r>
              <a:rPr lang="he-IL" sz="2000" dirty="0" smtClean="0">
                <a:cs typeface="+mn-cs"/>
              </a:rPr>
              <a:t>ג'אן, </a:t>
            </a:r>
            <a:r>
              <a:rPr lang="he-IL" sz="2000" dirty="0">
                <a:cs typeface="+mn-cs"/>
              </a:rPr>
              <a:t>לוחם בסיירת נח"ל, חטיבת הנח"ל, נפל בקרב ברצועת עזה, </a:t>
            </a:r>
            <a:r>
              <a:rPr lang="he-IL" sz="2000" dirty="0" smtClean="0">
                <a:cs typeface="+mn-cs"/>
              </a:rPr>
              <a:t>כמעט בן 20 בנופלו.</a:t>
            </a:r>
            <a:br>
              <a:rPr lang="he-IL" sz="2000" dirty="0" smtClean="0">
                <a:cs typeface="+mn-cs"/>
              </a:rPr>
            </a:br>
            <a:r>
              <a:rPr lang="he-IL" sz="2000" dirty="0" smtClean="0">
                <a:cs typeface="+mn-cs"/>
              </a:rPr>
              <a:t/>
            </a:r>
            <a:br>
              <a:rPr lang="he-IL" sz="2000" dirty="0" smtClean="0">
                <a:cs typeface="+mn-cs"/>
              </a:rPr>
            </a:br>
            <a:r>
              <a:rPr lang="he-IL" sz="2000" dirty="0">
                <a:cs typeface="+mn-cs"/>
              </a:rPr>
              <a:t/>
            </a:r>
            <a:br>
              <a:rPr lang="he-IL" sz="2000" dirty="0">
                <a:cs typeface="+mn-cs"/>
              </a:rPr>
            </a:br>
            <a:r>
              <a:rPr lang="he-IL" sz="2000" dirty="0">
                <a:cs typeface="+mn-cs"/>
              </a:rPr>
              <a:t/>
            </a:r>
            <a:br>
              <a:rPr lang="he-IL" sz="2000" dirty="0">
                <a:cs typeface="+mn-cs"/>
              </a:rPr>
            </a:br>
            <a:endParaRPr lang="he-IL" sz="2000" dirty="0">
              <a:cs typeface="+mn-cs"/>
            </a:endParaRPr>
          </a:p>
        </p:txBody>
      </p:sp>
      <p:pic>
        <p:nvPicPr>
          <p:cNvPr id="5" name="תמונה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104" y="347821"/>
            <a:ext cx="6868269" cy="57576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חץ מעוקל ימינה 3">
            <a:hlinkClick r:id="rId4" action="ppaction://hlinksldjump"/>
          </p:cNvPr>
          <p:cNvSpPr/>
          <p:nvPr/>
        </p:nvSpPr>
        <p:spPr>
          <a:xfrm>
            <a:off x="7658100" y="5582194"/>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2016469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sp>
        <p:nvSpPr>
          <p:cNvPr id="4" name="מלבן 3"/>
          <p:cNvSpPr/>
          <p:nvPr/>
        </p:nvSpPr>
        <p:spPr>
          <a:xfrm>
            <a:off x="7959634" y="921663"/>
            <a:ext cx="3744686" cy="4801314"/>
          </a:xfrm>
          <a:prstGeom prst="rect">
            <a:avLst/>
          </a:prstGeom>
        </p:spPr>
        <p:txBody>
          <a:bodyPr wrap="square">
            <a:spAutoFit/>
          </a:bodyPr>
          <a:lstStyle/>
          <a:p>
            <a:r>
              <a:rPr lang="he-IL" dirty="0"/>
              <a:t>עדו, בן אסתר ויגאל, נולד ביום ט"ו בטבת תש"א (14.1.1941) בקיבוץ נען. כשהיה בן שמונה עקרה משפחתו את מגוריה למושב בית-שערים, וכשהיה בן שלוש-עשרה עבר לכפר הירוק. מנעוריו אהב את הטבע והיה מרבה לצאת לבדו לטיולים. כן אהב את פלאי הטכניקה מעשה ידי אדם, ובחדרי חדרים עסק וטרח בבניית מכשירים אלקטרוניים. בעודו תלמיד התעניין בקולנוע ובתיאטרון והרבה להשתתף בהצגות תלמידים, שנערכו בבית-הספר.</a:t>
            </a:r>
          </a:p>
          <a:p>
            <a:r>
              <a:rPr lang="he-IL" dirty="0"/>
              <a:t>כשגויס עדו לצה"ל נתקבל ללהקת חיל השריון, שהייתה פופולרית מאוד גם בצבא וגם בקרב הקהל האזרחי, ובמסגרת הלהקה הגיע כישרון המשחק שלו לידי ביטוי מלא.</a:t>
            </a:r>
          </a:p>
        </p:txBody>
      </p:sp>
      <p:pic>
        <p:nvPicPr>
          <p:cNvPr id="5" name="תמונה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29" y="461554"/>
            <a:ext cx="6825178" cy="57215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חץ מעוקל ימינה 5">
            <a:hlinkClick r:id="rId4" action="ppaction://hlinksldjump"/>
          </p:cNvPr>
          <p:cNvSpPr/>
          <p:nvPr/>
        </p:nvSpPr>
        <p:spPr>
          <a:xfrm>
            <a:off x="7532914" y="5721531"/>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15667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8524382" y="1094510"/>
            <a:ext cx="2870982" cy="4179322"/>
          </a:xfrm>
        </p:spPr>
        <p:txBody>
          <a:bodyPr>
            <a:normAutofit/>
          </a:bodyPr>
          <a:lstStyle/>
          <a:p>
            <a:r>
              <a:rPr lang="he-IL" sz="1800" dirty="0">
                <a:cs typeface="Arial" panose="020B0604020202020204" pitchFamily="34" charset="0"/>
              </a:rPr>
              <a:t/>
            </a:r>
            <a:br>
              <a:rPr lang="he-IL" sz="1800" dirty="0">
                <a:cs typeface="Arial" panose="020B0604020202020204" pitchFamily="34" charset="0"/>
              </a:rPr>
            </a:br>
            <a:r>
              <a:rPr lang="he-IL" sz="1800" dirty="0">
                <a:cs typeface="Arial" panose="020B0604020202020204" pitchFamily="34" charset="0"/>
              </a:rPr>
              <a:t>יורם, בן </a:t>
            </a:r>
            <a:r>
              <a:rPr lang="he-IL" sz="1800" dirty="0" err="1">
                <a:cs typeface="Arial" panose="020B0604020202020204" pitchFamily="34" charset="0"/>
              </a:rPr>
              <a:t>סימי</a:t>
            </a:r>
            <a:r>
              <a:rPr lang="he-IL" sz="1800" dirty="0">
                <a:cs typeface="Arial" panose="020B0604020202020204" pitchFamily="34" charset="0"/>
              </a:rPr>
              <a:t> ויצחק, נולד ביום ג' בחשון תש"ב (24.10.1941) בירושלים. הוא למד בבית-הספר היסודי ובבית-הספר התיכון בגימנסיה העברית ברחביה והמשיך בלימודיו בכפר הירוק. הוא היה תלמיד חרוץ ושקדן, מחונן ובעל תפיסה מהירה. אהוב על כל מוריו ועל חבריו ללימודים. במשך שנים היה חבר בתנועת הצופים ונמנה עם שחקני אגודת הטניס בירושלים. </a:t>
            </a:r>
            <a:br>
              <a:rPr lang="he-IL" sz="1800" dirty="0">
                <a:cs typeface="Arial" panose="020B0604020202020204" pitchFamily="34" charset="0"/>
              </a:rPr>
            </a:br>
            <a:endParaRPr lang="he-IL" sz="1800" dirty="0">
              <a:cs typeface="Arial" panose="020B0604020202020204" pitchFamily="34" charset="0"/>
            </a:endParaRPr>
          </a:p>
        </p:txBody>
      </p:sp>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287" y="381758"/>
            <a:ext cx="7174523" cy="601438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חץ מעוקל ימינה 4">
            <a:hlinkClick r:id="rId4" action="ppaction://hlinksldjump"/>
          </p:cNvPr>
          <p:cNvSpPr/>
          <p:nvPr/>
        </p:nvSpPr>
        <p:spPr>
          <a:xfrm>
            <a:off x="7698712" y="6226628"/>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34376503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04" y="170725"/>
            <a:ext cx="7190683" cy="602793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8003177" y="784035"/>
            <a:ext cx="3857896" cy="4801314"/>
          </a:xfrm>
          <a:prstGeom prst="rect">
            <a:avLst/>
          </a:prstGeom>
        </p:spPr>
        <p:txBody>
          <a:bodyPr wrap="square">
            <a:spAutoFit/>
          </a:bodyPr>
          <a:lstStyle/>
          <a:p>
            <a:r>
              <a:rPr lang="he-IL" dirty="0"/>
              <a:t>אריה (אריק), בן אסתר, ילידת הארץ ומשה, מניצולי השואה, נולד ביום ב' בתשרי תשי"ג (21.9.1952) בתל אביב. הוא למד בבית-הספר על-שם </a:t>
            </a:r>
            <a:r>
              <a:rPr lang="he-IL" dirty="0" err="1"/>
              <a:t>דובנוב</a:t>
            </a:r>
            <a:r>
              <a:rPr lang="he-IL" dirty="0"/>
              <a:t> בתל אביב, ואחרי-כן המשיך בלימודיו בבית-הספר התיכון בכפר-הירוק. אריה היה בן נאמן להוריו ולמשפחתו. הוא היה קשור אליהם ומוכן להושיט עזרה, הן בבית למשפחתו והן לחבריו, לפקודיו ולחברה בכלל. אוזנו הייתה קשבת והוא היה ער לנעשה סביבו. בכל מצב שיכול היה לעזור - עשה זאת מכל לבו. תקופת הלימודים בכפר הירוק חישלה אותו, הוא נעשה עצמאי ומעורה היטב בחיי החברה. שם גם גמלה בקרבו ההחלטה: - כאשר אתגייס, אהיה ביחידה קרבית. ואמנם כך גם היה.</a:t>
            </a:r>
          </a:p>
        </p:txBody>
      </p:sp>
      <p:sp>
        <p:nvSpPr>
          <p:cNvPr id="5" name="חץ מעוקל ימינה 4">
            <a:hlinkClick r:id="rId4" action="ppaction://hlinksldjump"/>
          </p:cNvPr>
          <p:cNvSpPr/>
          <p:nvPr/>
        </p:nvSpPr>
        <p:spPr>
          <a:xfrm>
            <a:off x="8064137" y="557348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39078604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3" name="תמונה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467" y="365125"/>
            <a:ext cx="7216808" cy="604983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מלבן 3"/>
          <p:cNvSpPr/>
          <p:nvPr/>
        </p:nvSpPr>
        <p:spPr>
          <a:xfrm>
            <a:off x="8081555" y="1046929"/>
            <a:ext cx="3570514" cy="3970318"/>
          </a:xfrm>
          <a:prstGeom prst="rect">
            <a:avLst/>
          </a:prstGeom>
        </p:spPr>
        <p:txBody>
          <a:bodyPr wrap="square">
            <a:spAutoFit/>
          </a:bodyPr>
          <a:lstStyle/>
          <a:p>
            <a:r>
              <a:rPr lang="he-IL" dirty="0">
                <a:latin typeface="Assistant"/>
              </a:rPr>
              <a:t>בן רפאל וצופיה. נולד ביום ו' בתשרי תש"ט (9.10.1948) בטבריה. כשהגיע לגיל-הלימודים למד בבית-הספר "אגרון" בקרית-היובל שבירושלים ואחרי סיימו את לימודיו שם למד בבית-הספר התיכון החקלאי "הכפר הירוק". השתייך ל"התנועה המאוחדת". כן נטה למשחקי ספורט. היה צנוע, עניו, ישר-דרך וטוב לב ואהב לעזור לחבריו. אהבת הזולת וההימנעות מבקשת טובת-הנאה ממישהו מעידות על עדינות-נפשו. בספטמבר 1966 גויס לצה"ל ופניו לחטיבת הצנחנים ולנח"ל מוצנח.</a:t>
            </a:r>
            <a:endParaRPr lang="he-IL" dirty="0"/>
          </a:p>
        </p:txBody>
      </p:sp>
      <p:sp>
        <p:nvSpPr>
          <p:cNvPr id="5" name="חץ מעוקל ימינה 4">
            <a:hlinkClick r:id="rId4" action="ppaction://hlinksldjump"/>
          </p:cNvPr>
          <p:cNvSpPr/>
          <p:nvPr/>
        </p:nvSpPr>
        <p:spPr>
          <a:xfrm>
            <a:off x="8003177" y="5712822"/>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3746135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729" y="365125"/>
            <a:ext cx="7604802" cy="60356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8447313" y="1186267"/>
            <a:ext cx="3422469" cy="4247317"/>
          </a:xfrm>
          <a:prstGeom prst="rect">
            <a:avLst/>
          </a:prstGeom>
        </p:spPr>
        <p:txBody>
          <a:bodyPr wrap="square">
            <a:spAutoFit/>
          </a:bodyPr>
          <a:lstStyle/>
          <a:p>
            <a:r>
              <a:rPr lang="he-IL" dirty="0">
                <a:latin typeface="Assistant"/>
              </a:rPr>
              <a:t>בן שאול וחביבה. נולד ביום ט"ז בתשרי תש"י (9.10.1949) בחולון. את לימודיו היסודיים סיים בבית-הספר על-שם חנקין במקום. השתייך לתנועת "הצופים" בחולון. את לימודיו התיכוניים המשיך בבית-הספר החקלאי "הכפר הירוק". חיוך שובבני ריחף על שפתיו תמיד, כי עליז היה והשמחה מילאה את לבו תמיד. הוא בז לסכנות וטבעי היה </a:t>
            </a:r>
            <a:r>
              <a:rPr lang="he-IL" dirty="0" err="1">
                <a:latin typeface="Assistant"/>
              </a:rPr>
              <a:t>איפוא</a:t>
            </a:r>
            <a:r>
              <a:rPr lang="he-IL" dirty="0">
                <a:latin typeface="Assistant"/>
              </a:rPr>
              <a:t> שבבוא מועד-גיוסו, במאי 1967, יפנה לצנחנים. אך עוד הוא נמצא בשירות-החובה שלו נפל בשעת מילוי תפקידו ביום כ' בשבט תשכ"ט (8.2.1969) בכביש-הערבה.</a:t>
            </a:r>
            <a:endParaRPr lang="he-IL" dirty="0"/>
          </a:p>
        </p:txBody>
      </p:sp>
      <p:sp>
        <p:nvSpPr>
          <p:cNvPr id="5" name="חץ מעוקל ימינה 4">
            <a:hlinkClick r:id="rId4" action="ppaction://hlinksldjump"/>
          </p:cNvPr>
          <p:cNvSpPr/>
          <p:nvPr/>
        </p:nvSpPr>
        <p:spPr>
          <a:xfrm>
            <a:off x="8447313" y="5582194"/>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33545815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3" name="תמונה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57" y="365125"/>
            <a:ext cx="7198286" cy="603430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מלבן 3"/>
          <p:cNvSpPr/>
          <p:nvPr/>
        </p:nvSpPr>
        <p:spPr>
          <a:xfrm>
            <a:off x="8055429" y="1282060"/>
            <a:ext cx="3727268" cy="3693319"/>
          </a:xfrm>
          <a:prstGeom prst="rect">
            <a:avLst/>
          </a:prstGeom>
        </p:spPr>
        <p:txBody>
          <a:bodyPr wrap="square">
            <a:spAutoFit/>
          </a:bodyPr>
          <a:lstStyle/>
          <a:p>
            <a:r>
              <a:rPr lang="he-IL" dirty="0">
                <a:latin typeface="Assistant"/>
              </a:rPr>
              <a:t>גד, בן פרידה </a:t>
            </a:r>
            <a:r>
              <a:rPr lang="he-IL" dirty="0" err="1">
                <a:latin typeface="Assistant"/>
              </a:rPr>
              <a:t>והינריך</a:t>
            </a:r>
            <a:r>
              <a:rPr lang="he-IL" dirty="0">
                <a:latin typeface="Assistant"/>
              </a:rPr>
              <a:t> (חיים), נולד ביום י"ז בניסן תש"ב (4.4.1942), </a:t>
            </a:r>
            <a:r>
              <a:rPr lang="he-IL" dirty="0" err="1">
                <a:latin typeface="Assistant"/>
              </a:rPr>
              <a:t>בליטמריץ</a:t>
            </a:r>
            <a:r>
              <a:rPr lang="he-IL" dirty="0">
                <a:latin typeface="Assistant"/>
              </a:rPr>
              <a:t> שבצ'כוסלובקיה. כניצול השואה עלה ארצה לבדו בשנת תשט"ו (1956). הוא החל את לימודיו בעיר הולדתו ובארץ למד תחילה בבית-הספר התיכון-חקלאי בכפר הנוער בן-שמן. אחרי-כן המשיך ולמד בבית-הספר התיכון-חקלאי בכפר-הירוק. כמו כן למד במכון "וינגייט" לחינוך גופני ועם סיימו את לימודיו הוסמך כמורה לחינוך גופני. בד בבד עם פעולתו הספורטיבית זכה בתואר אלוף קרב 10 לבוגרים במסגרת כינוס הפועל.</a:t>
            </a:r>
            <a:endParaRPr lang="he-IL" dirty="0"/>
          </a:p>
        </p:txBody>
      </p:sp>
      <p:sp>
        <p:nvSpPr>
          <p:cNvPr id="5" name="חץ מעוקל ימינה 4">
            <a:hlinkClick r:id="rId4" action="ppaction://hlinksldjump"/>
          </p:cNvPr>
          <p:cNvSpPr/>
          <p:nvPr/>
        </p:nvSpPr>
        <p:spPr>
          <a:xfrm>
            <a:off x="8064137" y="557348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37598578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92" y="365125"/>
            <a:ext cx="7229871" cy="60607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8212183" y="1273352"/>
            <a:ext cx="3483428" cy="3970318"/>
          </a:xfrm>
          <a:prstGeom prst="rect">
            <a:avLst/>
          </a:prstGeom>
        </p:spPr>
        <p:txBody>
          <a:bodyPr wrap="square">
            <a:spAutoFit/>
          </a:bodyPr>
          <a:lstStyle/>
          <a:p>
            <a:r>
              <a:rPr lang="he-IL" dirty="0">
                <a:latin typeface="Assistant"/>
              </a:rPr>
              <a:t>בן שמואל (פטר) ורחל (</a:t>
            </a:r>
            <a:r>
              <a:rPr lang="he-IL" dirty="0" err="1">
                <a:latin typeface="Assistant"/>
              </a:rPr>
              <a:t>רוזל</a:t>
            </a:r>
            <a:r>
              <a:rPr lang="he-IL" dirty="0">
                <a:latin typeface="Assistant"/>
              </a:rPr>
              <a:t>). נולד ביום כ"ב בניסן תרצ"ט (10.4.1939) במושב שדה-</a:t>
            </a:r>
            <a:r>
              <a:rPr lang="he-IL" dirty="0" err="1">
                <a:latin typeface="Assistant"/>
              </a:rPr>
              <a:t>ורבורג</a:t>
            </a:r>
            <a:r>
              <a:rPr lang="he-IL" dirty="0">
                <a:latin typeface="Assistant"/>
              </a:rPr>
              <a:t>. סיים את לימודיו בבית-הספר היסודי בצופית ולאחר-מכן בבית-הספר החקלאי "הכפר הירוק". עוד באותם הימים התמסר לענף הפלחה ובהיותו חבר גרעין ג' "לנגב" עבד בענף זה רוב זמן שהותו ברביבים. גויס לצה"ל במסגרת נח"ל באוקטובר 1957 והשתתף שם בקורס פלחה. התקשרותו המיוחדת לנוף-הארץ התבטאה בכל מכתביו. אהב מאד מוסיקה. </a:t>
            </a:r>
            <a:endParaRPr lang="he-IL" dirty="0"/>
          </a:p>
        </p:txBody>
      </p:sp>
      <p:sp>
        <p:nvSpPr>
          <p:cNvPr id="5" name="חץ מעוקל ימינה 4">
            <a:hlinkClick r:id="rId4" action="ppaction://hlinksldjump"/>
          </p:cNvPr>
          <p:cNvSpPr/>
          <p:nvPr/>
        </p:nvSpPr>
        <p:spPr>
          <a:xfrm>
            <a:off x="8064137" y="557348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34939393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3" name="תמונה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166" y="365125"/>
            <a:ext cx="7229870" cy="60607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מלבן 3"/>
          <p:cNvSpPr/>
          <p:nvPr/>
        </p:nvSpPr>
        <p:spPr>
          <a:xfrm>
            <a:off x="8473439" y="578342"/>
            <a:ext cx="3344091" cy="5355312"/>
          </a:xfrm>
          <a:prstGeom prst="rect">
            <a:avLst/>
          </a:prstGeom>
        </p:spPr>
        <p:txBody>
          <a:bodyPr wrap="square">
            <a:spAutoFit/>
          </a:bodyPr>
          <a:lstStyle/>
          <a:p>
            <a:r>
              <a:rPr lang="he-IL" dirty="0">
                <a:latin typeface="Assistant"/>
              </a:rPr>
              <a:t>בן ישראל ומרים. נולד ביום כ"ד באב תרצ"ח (21.8.1938) בתל-אביב. עוד בילדותו נטה ללכת בדרכי אביו הצייר בגלותו כשרון בציור ובפיסול, אולם משהתחיל מבקר בבית-הספר התעוררה בו </a:t>
            </a:r>
            <a:r>
              <a:rPr lang="he-IL" dirty="0" err="1">
                <a:latin typeface="Assistant"/>
              </a:rPr>
              <a:t>הנטיה</a:t>
            </a:r>
            <a:r>
              <a:rPr lang="he-IL" dirty="0">
                <a:latin typeface="Assistant"/>
              </a:rPr>
              <a:t> לחקלאות, אשר אמו הורישה לו, והתחיל מטפל בגינת-הירק מסביב לבית. אהב לטייל ולסייר וכשהיה מתפנה מלימודיו בבית-הספר ומעבודתו בגן היה משוטט בסביבה, מתחילה בקרבת-מקום ולאחר-מכן צפונה ונגבה. לאחר סיימו את לימודיו בבית-הספר היסודי ברמת-גן עבר ללמוד ב"הכפר הירוק" מתוך שאיפה ללמוד ולהכיר את בעיות-החקלאות. כאן גילה את ממלכת-הדבורים ועד סיימו את לימודיו שם עסק בגידולן מתוך חיבה יתרה.</a:t>
            </a:r>
            <a:endParaRPr lang="he-IL" dirty="0"/>
          </a:p>
        </p:txBody>
      </p:sp>
      <p:sp>
        <p:nvSpPr>
          <p:cNvPr id="5" name="חץ מעוקל ימינה 4">
            <a:hlinkClick r:id="rId4" action="ppaction://hlinksldjump"/>
          </p:cNvPr>
          <p:cNvSpPr/>
          <p:nvPr/>
        </p:nvSpPr>
        <p:spPr>
          <a:xfrm>
            <a:off x="8181702" y="581732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27038506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06" y="365125"/>
            <a:ext cx="7199917" cy="60356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מלבן 4"/>
          <p:cNvSpPr/>
          <p:nvPr/>
        </p:nvSpPr>
        <p:spPr>
          <a:xfrm>
            <a:off x="8264433" y="1151433"/>
            <a:ext cx="3335383" cy="3970318"/>
          </a:xfrm>
          <a:prstGeom prst="rect">
            <a:avLst/>
          </a:prstGeom>
        </p:spPr>
        <p:txBody>
          <a:bodyPr wrap="square">
            <a:spAutoFit/>
          </a:bodyPr>
          <a:lstStyle/>
          <a:p>
            <a:r>
              <a:rPr lang="he-IL" dirty="0">
                <a:latin typeface="Assistant"/>
              </a:rPr>
              <a:t>יעקב, בן איטה ומריאן, נולד ביום ט"ו בטבת תש"ז (7.1.1947), </a:t>
            </a:r>
            <a:r>
              <a:rPr lang="he-IL" dirty="0" err="1">
                <a:latin typeface="Assistant"/>
              </a:rPr>
              <a:t>בפלוצק</a:t>
            </a:r>
            <a:r>
              <a:rPr lang="he-IL" dirty="0">
                <a:latin typeface="Assistant"/>
              </a:rPr>
              <a:t> שבפולין. הוא החל את לימודיו בבית-ספר יסודי בעיר הולדתו. אחרי שמשפחתו עלתה ארצה והשתקעה בהרצליה, סיים את לימודיו בבית-הספר היסודי "ויצמן". אחרי-כן למד בבית-הספר התיכון-חקלאי בכפר-הירוק ועמד בהצלחה בבחינות הבגרות. יעקב, שהיה ידוע בכינויו "קובה", היה נער שקט, צנוע ונחבא אל הכלים. הוא שקד על לימודיו והגיע להישגים מעולים, אך מעולם לא התרברב בכך.</a:t>
            </a:r>
            <a:endParaRPr lang="he-IL" dirty="0"/>
          </a:p>
        </p:txBody>
      </p:sp>
      <p:sp>
        <p:nvSpPr>
          <p:cNvPr id="6" name="חץ מעוקל ימינה 5">
            <a:hlinkClick r:id="rId4" action="ppaction://hlinksldjump"/>
          </p:cNvPr>
          <p:cNvSpPr/>
          <p:nvPr/>
        </p:nvSpPr>
        <p:spPr>
          <a:xfrm>
            <a:off x="8055429" y="5677988"/>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10639970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86" y="365125"/>
            <a:ext cx="7075256" cy="593117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8090263" y="787347"/>
            <a:ext cx="3849188" cy="4524315"/>
          </a:xfrm>
          <a:prstGeom prst="rect">
            <a:avLst/>
          </a:prstGeom>
        </p:spPr>
        <p:txBody>
          <a:bodyPr wrap="square">
            <a:spAutoFit/>
          </a:bodyPr>
          <a:lstStyle/>
          <a:p>
            <a:r>
              <a:rPr lang="he-IL" dirty="0">
                <a:latin typeface="Assistant"/>
              </a:rPr>
              <a:t>פנחס (פיני), בן מרים ואהרן ז"ל, נולד ביום ו' באדר תש"ב (27.2.1942) בקיבוץ </a:t>
            </a:r>
            <a:r>
              <a:rPr lang="he-IL" dirty="0" err="1">
                <a:latin typeface="Assistant"/>
              </a:rPr>
              <a:t>קרית</a:t>
            </a:r>
            <a:r>
              <a:rPr lang="he-IL" dirty="0">
                <a:latin typeface="Assistant"/>
              </a:rPr>
              <a:t>-ענבים. כילד היה </a:t>
            </a:r>
            <a:r>
              <a:rPr lang="he-IL" dirty="0" err="1">
                <a:latin typeface="Assistant"/>
              </a:rPr>
              <a:t>עירני</a:t>
            </a:r>
            <a:r>
              <a:rPr lang="he-IL" dirty="0">
                <a:latin typeface="Assistant"/>
              </a:rPr>
              <a:t> וחביב, בעל </a:t>
            </a:r>
            <a:r>
              <a:rPr lang="he-IL" dirty="0" err="1">
                <a:latin typeface="Assistant"/>
              </a:rPr>
              <a:t>עינים</a:t>
            </a:r>
            <a:r>
              <a:rPr lang="he-IL" dirty="0">
                <a:latin typeface="Assistant"/>
              </a:rPr>
              <a:t> גדולות ונבונות וחיוך </a:t>
            </a:r>
            <a:r>
              <a:rPr lang="he-IL" dirty="0" err="1">
                <a:latin typeface="Assistant"/>
              </a:rPr>
              <a:t>בישני</a:t>
            </a:r>
            <a:r>
              <a:rPr lang="he-IL" dirty="0">
                <a:latin typeface="Assistant"/>
              </a:rPr>
              <a:t>. את לימודיו היסודיים עד כיתה ט' סיים בבית-הספר במשק והיה ידוע כנער אוהב סדר, שקדן ושקט שלא אהב להתבלט. נוהג היה להאזין בשקט לדעות של אחרים, וכשהשיב והביע דעתו היו דבריו נשמעים בהערכה רבה. הוא היה בעל יכולת ניתוח מעמיקה, הייתה בו תחושת הזדהות עמוקה עם האדמה שאהב ובעודו נער החליטה מזכירות המשק לשלוח אותו להשתלמות בתחום הפלחה. שנתיים למד בכפר הירוק וסיים את לימודיו התיכוניים במדרשת </a:t>
            </a:r>
            <a:r>
              <a:rPr lang="he-IL" dirty="0" err="1">
                <a:latin typeface="Assistant"/>
              </a:rPr>
              <a:t>רופין</a:t>
            </a:r>
            <a:r>
              <a:rPr lang="he-IL" dirty="0">
                <a:latin typeface="Assistant"/>
              </a:rPr>
              <a:t>.</a:t>
            </a:r>
            <a:endParaRPr lang="he-IL" dirty="0"/>
          </a:p>
        </p:txBody>
      </p:sp>
      <p:sp>
        <p:nvSpPr>
          <p:cNvPr id="5" name="חץ מעוקל ימינה 4">
            <a:hlinkClick r:id="rId4" action="ppaction://hlinksldjump"/>
          </p:cNvPr>
          <p:cNvSpPr/>
          <p:nvPr/>
        </p:nvSpPr>
        <p:spPr>
          <a:xfrm>
            <a:off x="8064137" y="557348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22868916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3" name="תמונה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 y="646296"/>
            <a:ext cx="6922094" cy="565000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מלבן 3"/>
          <p:cNvSpPr/>
          <p:nvPr/>
        </p:nvSpPr>
        <p:spPr>
          <a:xfrm>
            <a:off x="8368936" y="1117436"/>
            <a:ext cx="3361509" cy="4524315"/>
          </a:xfrm>
          <a:prstGeom prst="rect">
            <a:avLst/>
          </a:prstGeom>
        </p:spPr>
        <p:txBody>
          <a:bodyPr wrap="square">
            <a:spAutoFit/>
          </a:bodyPr>
          <a:lstStyle/>
          <a:p>
            <a:r>
              <a:rPr lang="he-IL" dirty="0">
                <a:latin typeface="Assistant"/>
              </a:rPr>
              <a:t>בן יונה ומרסל, נכד ליצחק </a:t>
            </a:r>
            <a:r>
              <a:rPr lang="he-IL" dirty="0" err="1">
                <a:latin typeface="Assistant"/>
              </a:rPr>
              <a:t>כאנם</a:t>
            </a:r>
            <a:r>
              <a:rPr lang="he-IL" dirty="0">
                <a:latin typeface="Assistant"/>
              </a:rPr>
              <a:t> ועזרא צור. דני נולד ביום א' בטבת תש"ו (5.12.1945) בירושלים. הוא למד בבית-הספר היסודי "עליות" שברמת-גן ולאחר שסיים את לימודיו בו רכש את השכלתו התיכונית ב"כפר הירוק" שליד רמת-השרון.</a:t>
            </a:r>
          </a:p>
          <a:p>
            <a:r>
              <a:rPr lang="he-IL" dirty="0">
                <a:latin typeface="Assistant"/>
              </a:rPr>
              <a:t>דני גויס לצה"ל באוקטובר 1963 יחד עם חבריו מ"הכפר הירוק". הם התנדבו לשרת בנח"ל ויחד שרתו בקיבוצים חקוק ומשגב-עם. לאחר שירותו חזר לנווה-מונסון. תחילה שלח ידו בעבודה חקלאית, שהתמחה בה בהיותו תלמיד "הכפר הירוק" ונתקבל לעבודה במכון וולקני שברחובות. </a:t>
            </a:r>
            <a:endParaRPr lang="he-IL" b="0" i="0" dirty="0">
              <a:effectLst/>
              <a:latin typeface="Assistant"/>
            </a:endParaRPr>
          </a:p>
        </p:txBody>
      </p:sp>
      <p:sp>
        <p:nvSpPr>
          <p:cNvPr id="5" name="חץ מעוקל ימינה 4">
            <a:hlinkClick r:id="rId4" action="ppaction://hlinksldjump"/>
          </p:cNvPr>
          <p:cNvSpPr/>
          <p:nvPr/>
        </p:nvSpPr>
        <p:spPr>
          <a:xfrm>
            <a:off x="8064137" y="557348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12689409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94" y="365125"/>
            <a:ext cx="7068396" cy="592542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7985760" y="996354"/>
            <a:ext cx="4110446" cy="4524315"/>
          </a:xfrm>
          <a:prstGeom prst="rect">
            <a:avLst/>
          </a:prstGeom>
        </p:spPr>
        <p:txBody>
          <a:bodyPr wrap="square">
            <a:spAutoFit/>
          </a:bodyPr>
          <a:lstStyle/>
          <a:p>
            <a:r>
              <a:rPr lang="he-IL" dirty="0">
                <a:latin typeface="Assistant"/>
              </a:rPr>
              <a:t>בן שולמית ואברהם. נולד ביום י"א בכסלו תשל"ד (6.12.1973) בחיפה. בן יחיד למשפחה בת שלוש בנות. רונן למד בבית-הספר היסודי "צור שלום", בצור שלום, בחטיבת הביניים "כפר גלים" ובבית-הספר התיכון "הכפר הירוק", במסגרת הפנימייה, במגמת מכונאות רכב. רונן עסק הרבה בספורט. השתתף בתחרויות היאבקות, רץ למרחקים ארוכים והתאמן בהרמת משקולות. ילד נעים הליכות וצנוע, שמעולם לא התגאה במעשיו ובהישגיו. הוא שמר על קשר חם ואוהב עם בני משפחתו ועזר בבית ככל יכולתו. רונן ניחן ב"תבונת כפיים" והוציא מתחת ידיו עבודות נפלאות. כשלמד בכפר הירוק, בנה והעמיד תפאורות להצגות, לאירועים חברתיים ולמסיבות.</a:t>
            </a:r>
            <a:endParaRPr lang="he-IL" dirty="0"/>
          </a:p>
        </p:txBody>
      </p:sp>
      <p:sp>
        <p:nvSpPr>
          <p:cNvPr id="5" name="חץ מעוקל ימינה 4">
            <a:hlinkClick r:id="rId4" action="ppaction://hlinksldjump"/>
          </p:cNvPr>
          <p:cNvSpPr/>
          <p:nvPr/>
        </p:nvSpPr>
        <p:spPr>
          <a:xfrm>
            <a:off x="8064137" y="557348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3031748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7955280" y="653143"/>
            <a:ext cx="3685903" cy="5120640"/>
          </a:xfrm>
        </p:spPr>
        <p:txBody>
          <a:bodyPr>
            <a:noAutofit/>
          </a:bodyPr>
          <a:lstStyle/>
          <a:p>
            <a:r>
              <a:rPr lang="he-IL" sz="1800" dirty="0">
                <a:cs typeface="+mn-cs"/>
              </a:rPr>
              <a:t>סיפור חייו</a:t>
            </a:r>
            <a:br>
              <a:rPr lang="he-IL" sz="1800" dirty="0">
                <a:cs typeface="+mn-cs"/>
              </a:rPr>
            </a:br>
            <a:r>
              <a:rPr lang="he-IL" sz="1800" dirty="0">
                <a:cs typeface="+mn-cs"/>
              </a:rPr>
              <a:t>בן מרדכי ושרה. נולד ביום ז' באדר תש"ז (27.2.1947) ברחובות. אחרי שסיים את לימודיו בבית הספר היסודי "הגפן" פנה לבית הספר החקלאי "הכפר הירוק" כי לבו משך אותו לחקלאות. בנובמבר 1964 גויס לצה"ל. היה לוחם אמיץ, כפי שמציין אותו מפקד יחידתו. את התכונה הזאת הוכיח במלחמת ששת הימים: כאשר סיים את משמרתו התנדב להצטרף לכוח שנועד לכבוש את ראס-סודר שבסיני - ובקרב זה, שהתחולל ביום החמישי לקרבות, הוא א' בסיון תשכ"ז (9.6.1967) נפל.</a:t>
            </a:r>
            <a:br>
              <a:rPr lang="he-IL" sz="1800" dirty="0">
                <a:cs typeface="+mn-cs"/>
              </a:rPr>
            </a:br>
            <a:endParaRPr lang="he-IL" sz="1800" dirty="0">
              <a:cs typeface="+mn-cs"/>
            </a:endParaRPr>
          </a:p>
        </p:txBody>
      </p:sp>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45" y="365124"/>
            <a:ext cx="7090839" cy="594423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חץ מעוקל ימינה 4">
            <a:hlinkClick r:id="rId4" action="ppaction://hlinksldjump"/>
          </p:cNvPr>
          <p:cNvSpPr/>
          <p:nvPr/>
        </p:nvSpPr>
        <p:spPr>
          <a:xfrm>
            <a:off x="7698712" y="6226628"/>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35743388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02" y="365125"/>
            <a:ext cx="7010699" cy="587705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מלבן 3"/>
          <p:cNvSpPr/>
          <p:nvPr/>
        </p:nvSpPr>
        <p:spPr>
          <a:xfrm>
            <a:off x="7881257" y="1318493"/>
            <a:ext cx="3283131" cy="3693319"/>
          </a:xfrm>
          <a:prstGeom prst="rect">
            <a:avLst/>
          </a:prstGeom>
        </p:spPr>
        <p:txBody>
          <a:bodyPr wrap="square">
            <a:spAutoFit/>
          </a:bodyPr>
          <a:lstStyle/>
          <a:p>
            <a:r>
              <a:rPr lang="he-IL" b="1" dirty="0" smtClean="0">
                <a:solidFill>
                  <a:srgbClr val="000000"/>
                </a:solidFill>
                <a:latin typeface="ezeractual-regular"/>
              </a:rPr>
              <a:t>נרצח </a:t>
            </a:r>
            <a:r>
              <a:rPr lang="he-IL" b="1" dirty="0">
                <a:solidFill>
                  <a:srgbClr val="000000"/>
                </a:solidFill>
                <a:latin typeface="ezeractual-regular"/>
              </a:rPr>
              <a:t>עם הוריו, אחותו ואחיו בביתו בקיבוץ</a:t>
            </a:r>
          </a:p>
          <a:p>
            <a:r>
              <a:rPr lang="he-IL" dirty="0">
                <a:solidFill>
                  <a:srgbClr val="000000"/>
                </a:solidFill>
                <a:latin typeface="ezeractual-regular"/>
              </a:rPr>
              <a:t>ביום כ״ב תשרי, תשפ״ד, 7.10.2023 בכפר עזה</a:t>
            </a:r>
          </a:p>
          <a:p>
            <a:r>
              <a:rPr lang="he-IL" dirty="0">
                <a:solidFill>
                  <a:srgbClr val="000000"/>
                </a:solidFill>
                <a:latin typeface="ezeractual-regular"/>
              </a:rPr>
              <a:t>נטמן בגן יבנה</a:t>
            </a:r>
          </a:p>
          <a:p>
            <a:r>
              <a:rPr lang="he-IL" dirty="0">
                <a:solidFill>
                  <a:srgbClr val="000000"/>
                </a:solidFill>
                <a:latin typeface="ezeractual-light"/>
              </a:rPr>
              <a:t>משפחת קוץ הגיעה לכפר עזה לפני 4 שנים לאחר שהות בחו"ל. אביב האב הוא בן הקיבוץ. האם הקימה עסק להבת הבכורה של המשפחה, רותם, הייתה מ"כית טירונית בעיר </a:t>
            </a:r>
            <a:r>
              <a:rPr lang="he-IL" dirty="0" err="1">
                <a:solidFill>
                  <a:srgbClr val="000000"/>
                </a:solidFill>
                <a:latin typeface="ezeractual-light"/>
              </a:rPr>
              <a:t>הבה"דים</a:t>
            </a:r>
            <a:r>
              <a:rPr lang="he-IL" dirty="0">
                <a:solidFill>
                  <a:srgbClr val="000000"/>
                </a:solidFill>
                <a:latin typeface="ezeractual-light"/>
              </a:rPr>
              <a:t>. יונתן ויפתח היו שחקנים באקדמיה של מועדון הכדורסל הפועל תל אביב.</a:t>
            </a:r>
            <a:endParaRPr lang="he-IL" b="0" i="0" dirty="0">
              <a:solidFill>
                <a:srgbClr val="000000"/>
              </a:solidFill>
              <a:effectLst/>
              <a:latin typeface="ezeractual-light"/>
            </a:endParaRPr>
          </a:p>
        </p:txBody>
      </p:sp>
      <p:sp>
        <p:nvSpPr>
          <p:cNvPr id="5" name="חץ מעוקל ימינה 4">
            <a:hlinkClick r:id="rId3" action="ppaction://hlinksldjump"/>
          </p:cNvPr>
          <p:cNvSpPr/>
          <p:nvPr/>
        </p:nvSpPr>
        <p:spPr>
          <a:xfrm>
            <a:off x="8064137" y="557348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34072929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736" y="365125"/>
            <a:ext cx="7096133" cy="594867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8151222" y="1237681"/>
            <a:ext cx="3283131" cy="3693319"/>
          </a:xfrm>
          <a:prstGeom prst="rect">
            <a:avLst/>
          </a:prstGeom>
        </p:spPr>
        <p:txBody>
          <a:bodyPr wrap="square">
            <a:spAutoFit/>
          </a:bodyPr>
          <a:lstStyle/>
          <a:p>
            <a:r>
              <a:rPr lang="he-IL" b="1" dirty="0">
                <a:solidFill>
                  <a:srgbClr val="000000"/>
                </a:solidFill>
                <a:latin typeface="ezeractual-regular"/>
              </a:rPr>
              <a:t>נרצח עם הוריו, אחותו ואחיו בביתו בקיבוץ</a:t>
            </a:r>
          </a:p>
          <a:p>
            <a:r>
              <a:rPr lang="he-IL" dirty="0">
                <a:solidFill>
                  <a:srgbClr val="000000"/>
                </a:solidFill>
                <a:latin typeface="ezeractual-regular"/>
              </a:rPr>
              <a:t>ביום כ״ב תשרי, תשפ״ד, 7.10.2023 בכפר עזה</a:t>
            </a:r>
          </a:p>
          <a:p>
            <a:r>
              <a:rPr lang="he-IL" dirty="0">
                <a:solidFill>
                  <a:srgbClr val="000000"/>
                </a:solidFill>
                <a:latin typeface="ezeractual-regular"/>
              </a:rPr>
              <a:t>נטמן בגן יבנה</a:t>
            </a:r>
          </a:p>
          <a:p>
            <a:r>
              <a:rPr lang="he-IL" dirty="0">
                <a:solidFill>
                  <a:srgbClr val="000000"/>
                </a:solidFill>
                <a:latin typeface="ezeractual-light"/>
              </a:rPr>
              <a:t>משפחת קוץ הגיעה לכפר עזה לפני 4 שנים לאחר שהות בחו"ל. אביב האב הוא בן הקיבוץ. האם הקימה עסק להבת הבכורה של המשפחה, רותם, הייתה מ"כית טירונית בעיר </a:t>
            </a:r>
            <a:r>
              <a:rPr lang="he-IL" dirty="0" err="1">
                <a:solidFill>
                  <a:srgbClr val="000000"/>
                </a:solidFill>
                <a:latin typeface="ezeractual-light"/>
              </a:rPr>
              <a:t>הבה"דים</a:t>
            </a:r>
            <a:r>
              <a:rPr lang="he-IL" dirty="0">
                <a:solidFill>
                  <a:srgbClr val="000000"/>
                </a:solidFill>
                <a:latin typeface="ezeractual-light"/>
              </a:rPr>
              <a:t>. יונתן ויפתח היו שחקנים באקדמיה של מועדון הכדורסל הפועל תל אביב.</a:t>
            </a:r>
          </a:p>
        </p:txBody>
      </p:sp>
      <p:sp>
        <p:nvSpPr>
          <p:cNvPr id="5" name="חץ מעוקל ימינה 4">
            <a:hlinkClick r:id="rId3" action="ppaction://hlinksldjump"/>
          </p:cNvPr>
          <p:cNvSpPr/>
          <p:nvPr/>
        </p:nvSpPr>
        <p:spPr>
          <a:xfrm>
            <a:off x="8064137" y="557348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29368405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3" name="תמונה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323" y="365125"/>
            <a:ext cx="7062412" cy="592040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מלבן 3"/>
          <p:cNvSpPr/>
          <p:nvPr/>
        </p:nvSpPr>
        <p:spPr>
          <a:xfrm>
            <a:off x="8133805" y="1281224"/>
            <a:ext cx="3492137" cy="3693319"/>
          </a:xfrm>
          <a:prstGeom prst="rect">
            <a:avLst/>
          </a:prstGeom>
        </p:spPr>
        <p:txBody>
          <a:bodyPr wrap="square">
            <a:spAutoFit/>
          </a:bodyPr>
          <a:lstStyle/>
          <a:p>
            <a:r>
              <a:rPr lang="he-IL" dirty="0">
                <a:latin typeface="Assistant"/>
              </a:rPr>
              <a:t>בן אליהו ושקופה. נולד בשנת תרצ"ח (1938) בעיר </a:t>
            </a:r>
            <a:r>
              <a:rPr lang="he-IL" dirty="0" err="1">
                <a:latin typeface="Assistant"/>
              </a:rPr>
              <a:t>תיקב</a:t>
            </a:r>
            <a:r>
              <a:rPr lang="he-IL" dirty="0">
                <a:latin typeface="Assistant"/>
              </a:rPr>
              <a:t> אשר בפרס. עלה לארץ עם משפחתו בשנת 1950. למד במוסד החינוכי "הכפר הירוק". לאחר-מכן היה חבר מושב שבלים שבנגב. גויס לצה"ל ונפל בקרב רפיח במערכת-סיני ביום ל' </a:t>
            </a:r>
            <a:r>
              <a:rPr lang="he-IL" dirty="0" err="1">
                <a:latin typeface="Assistant"/>
              </a:rPr>
              <a:t>במרחשון</a:t>
            </a:r>
            <a:r>
              <a:rPr lang="he-IL" dirty="0">
                <a:latin typeface="Assistant"/>
              </a:rPr>
              <a:t> תשי"ז (4.11.1956). הובא לקבורה בבית-הקברות הצבאי לשעת-חירום בבארי וביום כ"ח בתשרי תשי"ח (23.10.1957) הועבר למנוחת-עולמים בבית-הקברות הצבאי שעל הר-הרצל בירושלים.</a:t>
            </a:r>
            <a:endParaRPr lang="he-IL" dirty="0"/>
          </a:p>
        </p:txBody>
      </p:sp>
      <p:sp>
        <p:nvSpPr>
          <p:cNvPr id="5" name="חץ מעוקל ימינה 4">
            <a:hlinkClick r:id="rId4" action="ppaction://hlinksldjump"/>
          </p:cNvPr>
          <p:cNvSpPr/>
          <p:nvPr/>
        </p:nvSpPr>
        <p:spPr>
          <a:xfrm>
            <a:off x="8064137" y="557348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11460901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61" y="365125"/>
            <a:ext cx="7184336" cy="60226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8212182" y="865724"/>
            <a:ext cx="3614057" cy="4524315"/>
          </a:xfrm>
          <a:prstGeom prst="rect">
            <a:avLst/>
          </a:prstGeom>
        </p:spPr>
        <p:txBody>
          <a:bodyPr wrap="square">
            <a:spAutoFit/>
          </a:bodyPr>
          <a:lstStyle/>
          <a:p>
            <a:r>
              <a:rPr lang="he-IL" dirty="0">
                <a:latin typeface="Assistant"/>
              </a:rPr>
              <a:t>אלחנן, בן אהובה וחיים, נולד ביום ז' באדר תש"ב (24.2.1942) בתל-אביב. הוא סיים את לימודיו בבית-הספר היסודי "הר נבו" בתל-אביב, ואחרי כן למד בבית-הספר התיכון-חקלאי "הכפר הירוק" ובפקולטה לחקלאות של הטכניון בחיפה. אלחנן היה תלמיד טוב, קרא הרבה והצטיין במלאכות-יד שונות. הוא אהב ריקודי-עם, וכן אהב לכתוב. הרבה מרגשותיו, חוויותיו והתרשמויותיו העלה על הכתב במכתבים הרבים שכתב. הוא היה חבר בתנועה המאוחדת ויצא עם חבריו לגרעין לקיבוץ ראש הנקרה. השנים שלמד בבית-הספר התיכון החקלאי "הכפר הירוק" היו מהשנים המאושרות בחייו.</a:t>
            </a:r>
            <a:endParaRPr lang="he-IL" dirty="0"/>
          </a:p>
        </p:txBody>
      </p:sp>
      <p:sp>
        <p:nvSpPr>
          <p:cNvPr id="5" name="חץ מעוקל ימינה 4">
            <a:hlinkClick r:id="rId4" action="ppaction://hlinksldjump"/>
          </p:cNvPr>
          <p:cNvSpPr/>
          <p:nvPr/>
        </p:nvSpPr>
        <p:spPr>
          <a:xfrm>
            <a:off x="8064137" y="557348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15452467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3" name="תמונה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056" y="413317"/>
            <a:ext cx="7173595" cy="601360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מלבן 3"/>
          <p:cNvSpPr/>
          <p:nvPr/>
        </p:nvSpPr>
        <p:spPr>
          <a:xfrm>
            <a:off x="8351520" y="983456"/>
            <a:ext cx="2891246" cy="4524315"/>
          </a:xfrm>
          <a:prstGeom prst="rect">
            <a:avLst/>
          </a:prstGeom>
        </p:spPr>
        <p:txBody>
          <a:bodyPr wrap="square">
            <a:spAutoFit/>
          </a:bodyPr>
          <a:lstStyle/>
          <a:p>
            <a:r>
              <a:rPr lang="he-IL" dirty="0">
                <a:solidFill>
                  <a:srgbClr val="000E19"/>
                </a:solidFill>
                <a:latin typeface="Fb Tipograf"/>
              </a:rPr>
              <a:t>בני נולד ב-17.4.1963 בבית היולדות בכפר סבא, כבן שני למשפחה. בשנת 1969 החל את לימודיו בבית הספר העממי בגבעתיים. בשנת 1977 המשיך את לימודי התיכון בפנימיית בית הספר הכפר הירוק וגמר (1981) עם תעודת בגרות מלאה</a:t>
            </a:r>
            <a:r>
              <a:rPr lang="he-IL" dirty="0" smtClean="0">
                <a:solidFill>
                  <a:srgbClr val="000E19"/>
                </a:solidFill>
                <a:latin typeface="Fb Tipograf"/>
              </a:rPr>
              <a:t>.</a:t>
            </a:r>
          </a:p>
          <a:p>
            <a:r>
              <a:rPr lang="he-IL" dirty="0" smtClean="0">
                <a:solidFill>
                  <a:srgbClr val="000E19"/>
                </a:solidFill>
                <a:latin typeface="Fb Tipograf"/>
              </a:rPr>
              <a:t>מידי שנה מתקיימת תחרות שירים וסיפורים בכפר הירוק על שמו של בני קרייתי, צוות ספרות נמצא בקשר רציף עם בני המשפחה ודואגים יחד להמשך היצירה וההנצחה.</a:t>
            </a:r>
            <a:r>
              <a:rPr lang="he-IL" dirty="0"/>
              <a:t/>
            </a:r>
            <a:br>
              <a:rPr lang="he-IL" dirty="0"/>
            </a:br>
            <a:endParaRPr lang="he-IL" dirty="0"/>
          </a:p>
        </p:txBody>
      </p:sp>
      <p:sp>
        <p:nvSpPr>
          <p:cNvPr id="5" name="חץ מעוקל ימינה 4">
            <a:hlinkClick r:id="rId4" action="ppaction://hlinksldjump"/>
          </p:cNvPr>
          <p:cNvSpPr/>
          <p:nvPr/>
        </p:nvSpPr>
        <p:spPr>
          <a:xfrm>
            <a:off x="8064137" y="557348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37675660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02" y="365125"/>
            <a:ext cx="7063742" cy="596618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7842736" y="421996"/>
            <a:ext cx="4188823" cy="5909310"/>
          </a:xfrm>
          <a:prstGeom prst="rect">
            <a:avLst/>
          </a:prstGeom>
        </p:spPr>
        <p:txBody>
          <a:bodyPr wrap="square">
            <a:spAutoFit/>
          </a:bodyPr>
          <a:lstStyle/>
          <a:p>
            <a:r>
              <a:rPr lang="he-IL" dirty="0">
                <a:latin typeface="Assistant"/>
              </a:rPr>
              <a:t>בנם של מנצורה </a:t>
            </a:r>
            <a:r>
              <a:rPr lang="he-IL" dirty="0" err="1">
                <a:latin typeface="Assistant"/>
              </a:rPr>
              <a:t>קפאייה</a:t>
            </a:r>
            <a:r>
              <a:rPr lang="he-IL" dirty="0">
                <a:latin typeface="Assistant"/>
              </a:rPr>
              <a:t> וחסן. נולד ב- 23.11.1988 בעיר רהט שבנגב. אח בכור לדינה </a:t>
            </a:r>
            <a:r>
              <a:rPr lang="he-IL" dirty="0" err="1">
                <a:latin typeface="Assistant"/>
              </a:rPr>
              <a:t>ולפאדי</a:t>
            </a:r>
            <a:r>
              <a:rPr lang="he-IL" dirty="0">
                <a:latin typeface="Assistant"/>
              </a:rPr>
              <a:t>.</a:t>
            </a:r>
          </a:p>
          <a:p>
            <a:r>
              <a:rPr lang="he-IL" dirty="0" err="1">
                <a:latin typeface="Assistant"/>
              </a:rPr>
              <a:t>ראמז</a:t>
            </a:r>
            <a:r>
              <a:rPr lang="he-IL" dirty="0">
                <a:latin typeface="Assistant"/>
              </a:rPr>
              <a:t> סיים את לימודיו בבית הספר היסודי בעירו בהצלחה, על כן נשלח להמשך לימודיו התיכוניים לכפר הנוער הניסויי בכפר הירוק שבמרכז הארץ. במשך ארבע שנות לימודיו שם היה </a:t>
            </a:r>
            <a:r>
              <a:rPr lang="he-IL" dirty="0" err="1">
                <a:latin typeface="Assistant"/>
              </a:rPr>
              <a:t>ראמז</a:t>
            </a:r>
            <a:r>
              <a:rPr lang="he-IL" dirty="0">
                <a:latin typeface="Assistant"/>
              </a:rPr>
              <a:t> אהוד ואהוב על חבריו ועל המורים והמורות בבית הספר. במכתב התנחומים ששלחה אסתר הראל, המחנכת של </a:t>
            </a:r>
            <a:r>
              <a:rPr lang="he-IL" dirty="0" err="1">
                <a:latin typeface="Assistant"/>
              </a:rPr>
              <a:t>ראמז</a:t>
            </a:r>
            <a:r>
              <a:rPr lang="he-IL" dirty="0">
                <a:latin typeface="Assistant"/>
              </a:rPr>
              <a:t>, להוריו כתבה: "הגיע אלינו ילד בדואי מרהט לכפר במרכז הארץ. בתחילה הלם ראשוני, בלבול בתרבות ובשפה... כמחנכת של </a:t>
            </a:r>
            <a:r>
              <a:rPr lang="he-IL" dirty="0" err="1">
                <a:latin typeface="Assistant"/>
              </a:rPr>
              <a:t>ראמז</a:t>
            </a:r>
            <a:r>
              <a:rPr lang="he-IL" dirty="0">
                <a:latin typeface="Assistant"/>
              </a:rPr>
              <a:t> וכרכזת השכבה ראיתי ילד שהופך לנער, ועם סיום כיתה י"ב ראיתי גבר שמוכן להתחיל את חייו הבוגרים". המחנכת אסתר חתמה את מכתבה במילים: "תודה לכם שנתתם לי את הזכות לפגוש ולהכיר את </a:t>
            </a:r>
            <a:r>
              <a:rPr lang="he-IL" dirty="0" err="1">
                <a:latin typeface="Assistant"/>
              </a:rPr>
              <a:t>ראמז</a:t>
            </a:r>
            <a:r>
              <a:rPr lang="he-IL" dirty="0">
                <a:latin typeface="Assistant"/>
              </a:rPr>
              <a:t>, ללמדו ולחנכו. עכשיו נותרו לי געגועים, זיכרונות מילד-נער שהפך לגבר... אני חשה כאב עצום שלא אראה את </a:t>
            </a:r>
            <a:r>
              <a:rPr lang="he-IL" dirty="0" err="1">
                <a:latin typeface="Assistant"/>
              </a:rPr>
              <a:t>ראמז</a:t>
            </a:r>
            <a:r>
              <a:rPr lang="he-IL" dirty="0">
                <a:latin typeface="Assistant"/>
              </a:rPr>
              <a:t> בעתיד".</a:t>
            </a:r>
            <a:endParaRPr lang="he-IL" b="0" i="0" dirty="0">
              <a:effectLst/>
              <a:latin typeface="Assistant"/>
            </a:endParaRPr>
          </a:p>
        </p:txBody>
      </p:sp>
      <p:sp>
        <p:nvSpPr>
          <p:cNvPr id="5" name="חץ מעוקל ימינה 4">
            <a:hlinkClick r:id="rId4" action="ppaction://hlinksldjump"/>
          </p:cNvPr>
          <p:cNvSpPr/>
          <p:nvPr/>
        </p:nvSpPr>
        <p:spPr>
          <a:xfrm>
            <a:off x="7733211" y="6100528"/>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16057157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3" name="תמונה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904" y="365124"/>
            <a:ext cx="7231084" cy="606180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מלבן 3"/>
          <p:cNvSpPr/>
          <p:nvPr/>
        </p:nvSpPr>
        <p:spPr>
          <a:xfrm>
            <a:off x="8360229" y="856868"/>
            <a:ext cx="3474720" cy="5078313"/>
          </a:xfrm>
          <a:prstGeom prst="rect">
            <a:avLst/>
          </a:prstGeom>
        </p:spPr>
        <p:txBody>
          <a:bodyPr wrap="square">
            <a:spAutoFit/>
          </a:bodyPr>
          <a:lstStyle/>
          <a:p>
            <a:r>
              <a:rPr lang="he-IL" dirty="0">
                <a:latin typeface="Assistant"/>
              </a:rPr>
              <a:t>ישראל, בן לאה ושלמה, נולד ביום ט' בטבת תשי"ב (7.1.1952) בירושלים, כבן זקונים להוריו. הוא למד בבית-הספר היסודי "בית הכרם", המשיך את לימודיו בבית-הספר התיכון "בית חינוך", וסיים בבית-הספר החקלאי בכפר הירוק, שם גם הכיר את חברתו עליזה, אשתו לעתיד. משסיים את לימודיו, יצא לטייל באנגליה, שם השתלם בשפה האנגלית. מכתביו מטיולו זה היו מלאי רשמים ושמחת חיים והוא דיבר בהם על תכנון טיולים רבים בעתיד. ישראל היה נער שקט ומחושב, אשר ידע את אשר לפניו. לעתים קרובות היה פורש מהחברה ועוסק בענייניו בבדידות האהובה עליו. בבית-הספר היה מן התלמידים הטובים והתעניין בתחומים רבים.</a:t>
            </a:r>
            <a:endParaRPr lang="he-IL" dirty="0"/>
          </a:p>
        </p:txBody>
      </p:sp>
      <p:sp>
        <p:nvSpPr>
          <p:cNvPr id="5" name="חץ מעוקל ימינה 4">
            <a:hlinkClick r:id="rId4" action="ppaction://hlinksldjump"/>
          </p:cNvPr>
          <p:cNvSpPr/>
          <p:nvPr/>
        </p:nvSpPr>
        <p:spPr>
          <a:xfrm>
            <a:off x="7994468" y="5843450"/>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37090433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sp>
        <p:nvSpPr>
          <p:cNvPr id="4" name="מלבן 3"/>
          <p:cNvSpPr/>
          <p:nvPr/>
        </p:nvSpPr>
        <p:spPr>
          <a:xfrm>
            <a:off x="8377646" y="441369"/>
            <a:ext cx="3474720" cy="5909310"/>
          </a:xfrm>
          <a:prstGeom prst="rect">
            <a:avLst/>
          </a:prstGeom>
        </p:spPr>
        <p:txBody>
          <a:bodyPr wrap="square">
            <a:spAutoFit/>
          </a:bodyPr>
          <a:lstStyle/>
          <a:p>
            <a:r>
              <a:rPr lang="he-IL" dirty="0" smtClean="0">
                <a:latin typeface="Assistant"/>
              </a:rPr>
              <a:t>רף רבקה</a:t>
            </a:r>
          </a:p>
          <a:p>
            <a:r>
              <a:rPr lang="he-IL" dirty="0"/>
              <a:t>בת גדליהו וחוה (יוכבד). נולדה ביום כ"ד באב תשי"ח (10.8.1958) </a:t>
            </a:r>
            <a:r>
              <a:rPr lang="he-IL" dirty="0" err="1"/>
              <a:t>באילניה</a:t>
            </a:r>
            <a:r>
              <a:rPr lang="he-IL" dirty="0"/>
              <a:t> שבגליל התחתון. למדה בבית הספר החקלאי 'הכפר הירוק'. ריקה </a:t>
            </a:r>
            <a:r>
              <a:rPr lang="he-IL" dirty="0" err="1"/>
              <a:t>היתה</a:t>
            </a:r>
            <a:r>
              <a:rPr lang="he-IL" dirty="0"/>
              <a:t> תלמידה טובה וממושמעת, אהובה על מוריה ועל חבריה לכיתה. במכתב להורים כתב מחנכה יפרח: "אזכור את ריקה בכל עת, ישובה בירכתי הכיתה, ערה וחיננית. אומרת כל שבלבה, אף אם קשים ונוקבים היו הדברים. היא </a:t>
            </a:r>
            <a:r>
              <a:rPr lang="he-IL" dirty="0" err="1"/>
              <a:t>היתה</a:t>
            </a:r>
            <a:r>
              <a:rPr lang="he-IL" dirty="0"/>
              <a:t> כנה וישרה וידעה תמיד את אשר חפצה. שיחה עמה </a:t>
            </a:r>
            <a:r>
              <a:rPr lang="he-IL" dirty="0" err="1"/>
              <a:t>היתה</a:t>
            </a:r>
            <a:r>
              <a:rPr lang="he-IL" dirty="0"/>
              <a:t> מעודדת את המחשבה ומביאה לידי ויכוח על רמה". ריקה הושפעה בחינוכה מביתה החם, המוקף עצי זית, רפת, דיר ושדות מוריקים, ומהווי עבודת האדמה. היא </a:t>
            </a:r>
            <a:r>
              <a:rPr lang="he-IL" dirty="0" err="1"/>
              <a:t>היתה</a:t>
            </a:r>
            <a:r>
              <a:rPr lang="he-IL" dirty="0"/>
              <a:t> קרן אור בביתה - מנעימה את שעותיהם של הוריה ושל שני אחיה לאחר שסיימו את עבודתם.</a:t>
            </a:r>
            <a:r>
              <a:rPr lang="he-IL" dirty="0" smtClean="0">
                <a:latin typeface="Assistant"/>
              </a:rPr>
              <a:t> </a:t>
            </a:r>
            <a:endParaRPr lang="he-IL" dirty="0"/>
          </a:p>
        </p:txBody>
      </p:sp>
      <p:pic>
        <p:nvPicPr>
          <p:cNvPr id="2" name="תמונה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05" y="546316"/>
            <a:ext cx="6798796" cy="569941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חץ מעוקל ימינה 4">
            <a:hlinkClick r:id="rId4" action="ppaction://hlinksldjump"/>
          </p:cNvPr>
          <p:cNvSpPr/>
          <p:nvPr/>
        </p:nvSpPr>
        <p:spPr>
          <a:xfrm>
            <a:off x="7554686" y="5784177"/>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19246577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746" y="365124"/>
            <a:ext cx="7231084" cy="606180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8038011" y="831729"/>
            <a:ext cx="3535680" cy="5078313"/>
          </a:xfrm>
          <a:prstGeom prst="rect">
            <a:avLst/>
          </a:prstGeom>
        </p:spPr>
        <p:txBody>
          <a:bodyPr wrap="square">
            <a:spAutoFit/>
          </a:bodyPr>
          <a:lstStyle/>
          <a:p>
            <a:r>
              <a:rPr lang="he-IL" dirty="0">
                <a:latin typeface="Assistant"/>
              </a:rPr>
              <a:t>דוד (דודי), בן </a:t>
            </a:r>
            <a:r>
              <a:rPr lang="he-IL" dirty="0" err="1">
                <a:latin typeface="Assistant"/>
              </a:rPr>
              <a:t>דיזי</a:t>
            </a:r>
            <a:r>
              <a:rPr lang="he-IL" dirty="0">
                <a:latin typeface="Assistant"/>
              </a:rPr>
              <a:t> וסלמן, נולד ביום י"ח בסיון תשי"ד (19.6.1954) בפתח-תקוה. הוא למד בבית-הספר היסודי "המתמיד" </a:t>
            </a:r>
            <a:r>
              <a:rPr lang="he-IL" dirty="0" err="1">
                <a:latin typeface="Assistant"/>
              </a:rPr>
              <a:t>בעמישב</a:t>
            </a:r>
            <a:r>
              <a:rPr lang="he-IL" dirty="0">
                <a:latin typeface="Assistant"/>
              </a:rPr>
              <a:t> ואחרי-כן המשיך בלימודיו בפנימיית "הכפר הירוק". דוד אהב את הטבע ואת עבודת האדמה. הוא הצטיין בלימודי החקלאות על כל ענפיה, והתכונן להקים עם חבריו משק באזור ספר. מנעוריו היה חובב ספורט והצטיין בעיקר בשחייה. כמו-כן אהב לרקוד והרבה להאזין למוסיקה. פעלתן היה ושותף במעשה למפעלים רבים במועדון הקהילתי ובמועדון של הפנימייה ב"כפר הירוק". דוד היה נער אופטימי, שמח וחייכן. חבריו סיפרו עליו, שמעולם לא נתפס לעצבות, ובחוש ההומור הדק שלו ידע לשעשע את חבריו ולרומם את מצב רוחם.</a:t>
            </a:r>
            <a:endParaRPr lang="he-IL" dirty="0"/>
          </a:p>
        </p:txBody>
      </p:sp>
      <p:sp>
        <p:nvSpPr>
          <p:cNvPr id="5" name="חץ מעוקל ימינה 4">
            <a:hlinkClick r:id="rId4" action="ppaction://hlinksldjump"/>
          </p:cNvPr>
          <p:cNvSpPr/>
          <p:nvPr/>
        </p:nvSpPr>
        <p:spPr>
          <a:xfrm>
            <a:off x="8038011" y="595921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122525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sp>
        <p:nvSpPr>
          <p:cNvPr id="3" name="מלבן 2"/>
          <p:cNvSpPr/>
          <p:nvPr/>
        </p:nvSpPr>
        <p:spPr>
          <a:xfrm>
            <a:off x="8038011" y="831729"/>
            <a:ext cx="3535680" cy="5355312"/>
          </a:xfrm>
          <a:prstGeom prst="rect">
            <a:avLst/>
          </a:prstGeom>
        </p:spPr>
        <p:txBody>
          <a:bodyPr wrap="square">
            <a:spAutoFit/>
          </a:bodyPr>
          <a:lstStyle/>
          <a:p>
            <a:r>
              <a:rPr lang="he-IL" dirty="0" smtClean="0">
                <a:latin typeface="Assistant"/>
              </a:rPr>
              <a:t>שאשא אפרים</a:t>
            </a:r>
          </a:p>
          <a:p>
            <a:r>
              <a:rPr lang="he-IL" dirty="0"/>
              <a:t>אפרים, בן שמחה ודוד, נולד ביום י"ח באדר ב' תשי"ד (23.3.1954) בחיפה. הוא למד בבית-הספר היסודי </a:t>
            </a:r>
            <a:r>
              <a:rPr lang="he-IL" dirty="0" err="1"/>
              <a:t>במגדיאל</a:t>
            </a:r>
            <a:r>
              <a:rPr lang="he-IL" dirty="0"/>
              <a:t>, שם התגוררה משפחתו. אחרי-כן סיים את לימודיו בבית-הספר התיכון-חקלאי ב"כפר-הירוק" ועמד בהצלחה בבחינות הבגרות. אפרים היה נער אוהב חיים, שמח בחלקו ומשרה אווירה טובה בכל מקום שהלך. הוא רכש ידידים רבים, שאהבו להיות במחיצתו והרבו לבקרו וליהנות מן השמחה בביתו. כתלמיד היה חרוץ, שקד על לימודיו וניחן בשכל חריף ובפקחות. הוא נהג להציב לעצמו אתגרים ומשימות ועמד בהם בזכות כושר ההתמדה ודרך המחשבה היסודית והבהירה שלו.</a:t>
            </a:r>
            <a:endParaRPr lang="he-IL" dirty="0" smtClean="0">
              <a:latin typeface="Assistant"/>
            </a:endParaRPr>
          </a:p>
          <a:p>
            <a:endParaRPr lang="he-IL" dirty="0"/>
          </a:p>
        </p:txBody>
      </p:sp>
      <p:pic>
        <p:nvPicPr>
          <p:cNvPr id="2" name="תמונה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39" y="572995"/>
            <a:ext cx="6946843" cy="58235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חץ מעוקל ימינה 4">
            <a:hlinkClick r:id="rId4" action="ppaction://hlinksldjump"/>
          </p:cNvPr>
          <p:cNvSpPr/>
          <p:nvPr/>
        </p:nvSpPr>
        <p:spPr>
          <a:xfrm>
            <a:off x="7576457" y="5834743"/>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1331909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8495881" y="901337"/>
            <a:ext cx="2870982" cy="5453747"/>
          </a:xfrm>
        </p:spPr>
        <p:txBody>
          <a:bodyPr>
            <a:noAutofit/>
          </a:bodyPr>
          <a:lstStyle/>
          <a:p>
            <a:r>
              <a:rPr lang="he-IL" sz="1800" dirty="0">
                <a:cs typeface="+mn-cs"/>
              </a:rPr>
              <a:t>סיפור חייו</a:t>
            </a:r>
            <a:br>
              <a:rPr lang="he-IL" sz="1800" dirty="0">
                <a:cs typeface="+mn-cs"/>
              </a:rPr>
            </a:br>
            <a:r>
              <a:rPr lang="he-IL" sz="1800" dirty="0">
                <a:cs typeface="+mn-cs"/>
              </a:rPr>
              <a:t>יעקב (ג'קי), בן חנה ואליהו, נולד ביום כ"ב בתשרי תשי"ב (22.10.1951) ברחובות. הוא למד בבית-הספר היסודי "חביב" בראשון לציון והמשיך בבית-הספר היסודי "שמעוני" בגבעתיים. אחרי-כן סיים את לימודיו בבית-הספר התיכון החקלאי שבכפר הירוק. לימודי החקלאות קירבו אותו אל "החברה להגנת הטבע". הוא נמנה עם חבריה, והשתתף במסעות הרבים שערכה החברה ברחבי הארץ, כדי להכיר את נופיה ואת עולם החי והצומח שבה. ג'קי היה חובב צילום מושבע. בתקופת לימודיו בכפר הירוק, למד בקורס לצילום, ומאז דבק בתחביב זה ולא הרפה. בטיוליו הרבה לצלם מנופי הארץ ומטיפוסי אנשים שפגש בהם.</a:t>
            </a:r>
            <a:br>
              <a:rPr lang="he-IL" sz="1800" dirty="0">
                <a:cs typeface="+mn-cs"/>
              </a:rPr>
            </a:br>
            <a:endParaRPr lang="he-IL" sz="1800" dirty="0">
              <a:cs typeface="+mn-cs"/>
            </a:endParaRPr>
          </a:p>
        </p:txBody>
      </p:sp>
      <p:pic>
        <p:nvPicPr>
          <p:cNvPr id="3" name="תמונה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46" y="365125"/>
            <a:ext cx="7145383" cy="598995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חץ מעוקל ימינה 3">
            <a:hlinkClick r:id="rId4" action="ppaction://hlinksldjump"/>
          </p:cNvPr>
          <p:cNvSpPr/>
          <p:nvPr/>
        </p:nvSpPr>
        <p:spPr>
          <a:xfrm>
            <a:off x="7698712" y="6226628"/>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31133413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sp>
        <p:nvSpPr>
          <p:cNvPr id="3" name="מלבן 2"/>
          <p:cNvSpPr/>
          <p:nvPr/>
        </p:nvSpPr>
        <p:spPr>
          <a:xfrm>
            <a:off x="8038011" y="831729"/>
            <a:ext cx="3535680" cy="5355312"/>
          </a:xfrm>
          <a:prstGeom prst="rect">
            <a:avLst/>
          </a:prstGeom>
        </p:spPr>
        <p:txBody>
          <a:bodyPr wrap="square">
            <a:spAutoFit/>
          </a:bodyPr>
          <a:lstStyle/>
          <a:p>
            <a:r>
              <a:rPr lang="he-IL" dirty="0" smtClean="0">
                <a:latin typeface="Assistant"/>
              </a:rPr>
              <a:t>שורשן דורון</a:t>
            </a:r>
          </a:p>
          <a:p>
            <a:r>
              <a:rPr lang="he-IL" dirty="0" smtClean="0"/>
              <a:t>בן </a:t>
            </a:r>
            <a:r>
              <a:rPr lang="he-IL" dirty="0"/>
              <a:t>לשמואל וזהבה, נולד בפתח תקווה בט"ז באייר תשכ"ב (19.05.1962). גדל בפתח תקווה, למד בתיכון בכפר הירוק.</a:t>
            </a:r>
            <a:br>
              <a:rPr lang="he-IL" dirty="0"/>
            </a:br>
            <a:r>
              <a:rPr lang="he-IL" dirty="0"/>
              <a:t/>
            </a:r>
            <a:br>
              <a:rPr lang="he-IL" dirty="0"/>
            </a:br>
            <a:r>
              <a:rPr lang="he-IL" dirty="0"/>
              <a:t>בגיל שש-עשרה חזר בתשובה, עזב את הכפר הירוק ועבר ללמוד יהדות ב"מכון מאיר" בירושלים. לאחר שנת לימודים הצטרף למושב קשת ברמת הגולן, שם שילב את לימוד התורה עם עבודת האדמה, עבודה שכה אהב.</a:t>
            </a:r>
            <a:br>
              <a:rPr lang="he-IL" dirty="0"/>
            </a:br>
            <a:r>
              <a:rPr lang="he-IL" dirty="0"/>
              <a:t/>
            </a:r>
            <a:br>
              <a:rPr lang="he-IL" dirty="0"/>
            </a:br>
            <a:r>
              <a:rPr lang="he-IL" dirty="0"/>
              <a:t>את שירותו הצבאי עשה דורון כלוחם בחטיבת גולני, היה מ"כ וחובש. בתחילת שירותו פרצה מלחמת שלום הגליל ורוב ימיו בצבא היה בלבנון. ביחידתו היה ידוע כחייל מעולה וחובש מצטיין.</a:t>
            </a:r>
          </a:p>
        </p:txBody>
      </p:sp>
      <p:pic>
        <p:nvPicPr>
          <p:cNvPr id="2" name="תמונה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237" y="435549"/>
            <a:ext cx="6772672" cy="580530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חץ מעוקל ימינה 4">
            <a:hlinkClick r:id="rId4" action="ppaction://hlinksldjump"/>
          </p:cNvPr>
          <p:cNvSpPr/>
          <p:nvPr/>
        </p:nvSpPr>
        <p:spPr>
          <a:xfrm>
            <a:off x="7855131" y="587828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10727368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sp>
        <p:nvSpPr>
          <p:cNvPr id="4" name="מלבן 3"/>
          <p:cNvSpPr/>
          <p:nvPr/>
        </p:nvSpPr>
        <p:spPr>
          <a:xfrm>
            <a:off x="8046719" y="1360438"/>
            <a:ext cx="3823063" cy="3970318"/>
          </a:xfrm>
          <a:prstGeom prst="rect">
            <a:avLst/>
          </a:prstGeom>
        </p:spPr>
        <p:txBody>
          <a:bodyPr wrap="square">
            <a:spAutoFit/>
          </a:bodyPr>
          <a:lstStyle/>
          <a:p>
            <a:r>
              <a:rPr lang="he-IL" dirty="0">
                <a:latin typeface="Assistant"/>
              </a:rPr>
              <a:t>בן יוסף ורחל. נולד ביום כ"ז בניסן ת"ש (5.5.1940) בעיר חומס אשר בלוב. המשפחה עלתה לארץ בשנת 1951 והשתקעה באשקלון. היא נחשבת כאחת המשפחות המכובדות של העיר, החיה בצניעות ואשר אביה מוצא את לחמו בכבוד ובעמל. אברהם סיים את לימודיו בבית-הספר היסודי "כצנלסון" באשקלון, את לימודיו התיכוניים - ב"כפר הירוק" ולאחר-מכן גמר קורס לטכנאי-ייצור בתל-אביב והמשיך לעבוד כמוסמך במקצוע זה. בנעוריו השתייך לתנועת "הנוער-העובד" והיה פעיל בקרבם. אהב להתעסק בספורט ונטה לדברי אמנות. </a:t>
            </a:r>
            <a:endParaRPr lang="he-IL" dirty="0"/>
          </a:p>
        </p:txBody>
      </p:sp>
      <p:pic>
        <p:nvPicPr>
          <p:cNvPr id="5" name="תמונה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535" y="473945"/>
            <a:ext cx="6851148" cy="574330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חץ מעוקל ימינה 5">
            <a:hlinkClick r:id="rId4" action="ppaction://hlinksldjump"/>
          </p:cNvPr>
          <p:cNvSpPr/>
          <p:nvPr/>
        </p:nvSpPr>
        <p:spPr>
          <a:xfrm>
            <a:off x="7754982" y="5660571"/>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10411245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sp>
        <p:nvSpPr>
          <p:cNvPr id="4" name="מלבן 3"/>
          <p:cNvSpPr/>
          <p:nvPr/>
        </p:nvSpPr>
        <p:spPr>
          <a:xfrm>
            <a:off x="8046719" y="1360438"/>
            <a:ext cx="3823063" cy="3970318"/>
          </a:xfrm>
          <a:prstGeom prst="rect">
            <a:avLst/>
          </a:prstGeom>
        </p:spPr>
        <p:txBody>
          <a:bodyPr wrap="square">
            <a:spAutoFit/>
          </a:bodyPr>
          <a:lstStyle/>
          <a:p>
            <a:r>
              <a:rPr lang="he-IL" dirty="0" err="1" smtClean="0">
                <a:latin typeface="Assistant"/>
              </a:rPr>
              <a:t>ששפורטש</a:t>
            </a:r>
            <a:r>
              <a:rPr lang="he-IL" dirty="0" smtClean="0">
                <a:latin typeface="Assistant"/>
              </a:rPr>
              <a:t> ירין</a:t>
            </a:r>
          </a:p>
          <a:p>
            <a:r>
              <a:rPr lang="he-IL" dirty="0"/>
              <a:t>בנם של ענת ועמנואל-גד. נולד ביום כ"ד בסיוון תשנ"ח (18.6.1998) בחיפה. אח צעיר לאוריה.</a:t>
            </a:r>
          </a:p>
          <a:p>
            <a:r>
              <a:rPr lang="he-IL" dirty="0"/>
              <a:t>ביום 13.6.2021 התגייס לצה"ל ושירת בחיל רגלים.</a:t>
            </a:r>
          </a:p>
          <a:p>
            <a:r>
              <a:rPr lang="he-IL" dirty="0"/>
              <a:t>סמל ראשון ירין </a:t>
            </a:r>
            <a:r>
              <a:rPr lang="he-IL" dirty="0" err="1"/>
              <a:t>ששפורטש</a:t>
            </a:r>
            <a:r>
              <a:rPr lang="he-IL" dirty="0"/>
              <a:t> נפל בעת שירותו ביום ה' בתמוז תשפ"א (14.6.2021). בן עשרים ושלוש בנפלו. הוא הובא למנוחות בחלקה הצבאית בבית העלמין </a:t>
            </a:r>
            <a:r>
              <a:rPr lang="he-IL" dirty="0" err="1"/>
              <a:t>קרית</a:t>
            </a:r>
            <a:r>
              <a:rPr lang="he-IL" dirty="0"/>
              <a:t> מוצקין. הותיר אחריו הורים ואחות.</a:t>
            </a:r>
          </a:p>
          <a:p>
            <a:r>
              <a:rPr lang="he-IL" dirty="0"/>
              <a:t/>
            </a:r>
            <a:br>
              <a:rPr lang="he-IL" dirty="0"/>
            </a:br>
            <a:endParaRPr lang="he-IL" dirty="0"/>
          </a:p>
        </p:txBody>
      </p:sp>
      <p:pic>
        <p:nvPicPr>
          <p:cNvPr id="2" name="תמונה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14" y="385446"/>
            <a:ext cx="6988685" cy="5858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חץ מעוקל ימינה 5">
            <a:hlinkClick r:id="rId4" action="ppaction://hlinksldjump"/>
          </p:cNvPr>
          <p:cNvSpPr/>
          <p:nvPr/>
        </p:nvSpPr>
        <p:spPr>
          <a:xfrm>
            <a:off x="7689668" y="4580707"/>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42082487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29" y="365125"/>
            <a:ext cx="7261490" cy="608729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8734926" y="803628"/>
            <a:ext cx="2526632" cy="5909310"/>
          </a:xfrm>
          <a:prstGeom prst="rect">
            <a:avLst/>
          </a:prstGeom>
        </p:spPr>
        <p:txBody>
          <a:bodyPr wrap="square">
            <a:spAutoFit/>
          </a:bodyPr>
          <a:lstStyle/>
          <a:p>
            <a:r>
              <a:rPr lang="he-IL" dirty="0"/>
              <a:t>סיפור חייו</a:t>
            </a:r>
          </a:p>
          <a:p>
            <a:r>
              <a:rPr lang="he-IL" dirty="0"/>
              <a:t>עובד, בן שפרה ושלמה, נולד ביום ב' באב תשי"ג (15.7.1953) בתל-אביב. הוא למד בבית הספר היסודי "הר-נבו" בתל-אביב ואחרי-כן השלים את לימודיו בבית-הספר התיכון החקלאי ב"כפר הירוק". עובד היה ילד שובב ועשה מעשי-קונדס ותעלולים בילדותו. הוא היה עליז וחייכן ותמיד השרה סביבו אווירה של שמחת-חיים. משהתבגר, הפך לנער שקט, מופנם ורציני בגישתו לחיים. עובד היה בן מסור להוריו, דואג למשפחתו, ישר-לב ובעל מצפון. </a:t>
            </a:r>
          </a:p>
          <a:p>
            <a:endParaRPr lang="he-IL" dirty="0"/>
          </a:p>
        </p:txBody>
      </p:sp>
      <p:sp>
        <p:nvSpPr>
          <p:cNvPr id="5" name="חץ מעוקל ימינה 4">
            <a:hlinkClick r:id="rId3" action="ppaction://hlinksldjump"/>
          </p:cNvPr>
          <p:cNvSpPr/>
          <p:nvPr/>
        </p:nvSpPr>
        <p:spPr>
          <a:xfrm>
            <a:off x="8151452" y="6007643"/>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2786614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11" y="365125"/>
            <a:ext cx="7168751" cy="600954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מלבן 3"/>
          <p:cNvSpPr/>
          <p:nvPr/>
        </p:nvSpPr>
        <p:spPr>
          <a:xfrm>
            <a:off x="7869380" y="861721"/>
            <a:ext cx="3574473" cy="5355312"/>
          </a:xfrm>
          <a:prstGeom prst="rect">
            <a:avLst/>
          </a:prstGeom>
        </p:spPr>
        <p:txBody>
          <a:bodyPr wrap="square">
            <a:spAutoFit/>
          </a:bodyPr>
          <a:lstStyle/>
          <a:p>
            <a:r>
              <a:rPr lang="he-IL" dirty="0"/>
              <a:t>סיפור חייו</a:t>
            </a:r>
          </a:p>
          <a:p>
            <a:r>
              <a:rPr lang="he-IL" dirty="0"/>
              <a:t>רן, בן אורה ולוי, נולד ביום א' בחשוון תשי"ד (11.10.1953) בגדרה. אחרי שמשפחתו עברה להתגורר במושב </a:t>
            </a:r>
            <a:r>
              <a:rPr lang="he-IL" dirty="0" err="1"/>
              <a:t>קדרון</a:t>
            </a:r>
            <a:r>
              <a:rPr lang="he-IL" dirty="0"/>
              <a:t>, למד בבית-הספר היסודי "בית-אור" במקום. אחרי-כן סיים את לימודיו בבית-הספר התיכון החקלאי ב"כפר הירוק" ועמד בבחינות הבגרות. רן, שהיה ידוע בכינוי רני, גדל באווירה כפרית. ביתו היה גדול ופתוח לאורחים; סביב הבית הייתה חצר גדולה, שגדלו בה בעלי-חיים ומסביבה כרמי גפנים ומטעי אגוז. רני היה נער עליז ואוהב-חיים, שותף למעשי קונדס של חבריו, אך יודע לעצור אותם כשהדברים החלו חורגים מגדר משחק. עוד כשהיה תלמיד בבית-הספר היסודי התגלתה נטייתו לחקלאות.</a:t>
            </a:r>
          </a:p>
          <a:p>
            <a:endParaRPr lang="he-IL" b="0" i="0" dirty="0">
              <a:solidFill>
                <a:srgbClr val="1C3C49"/>
              </a:solidFill>
              <a:effectLst/>
              <a:latin typeface="Assistant"/>
            </a:endParaRPr>
          </a:p>
        </p:txBody>
      </p:sp>
      <p:sp>
        <p:nvSpPr>
          <p:cNvPr id="5" name="חץ מעוקל ימינה 4">
            <a:hlinkClick r:id="rId3" action="ppaction://hlinksldjump"/>
          </p:cNvPr>
          <p:cNvSpPr/>
          <p:nvPr/>
        </p:nvSpPr>
        <p:spPr>
          <a:xfrm>
            <a:off x="7672586" y="5986255"/>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37470710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012" y="365125"/>
            <a:ext cx="7231082" cy="60618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מלבן 2"/>
          <p:cNvSpPr/>
          <p:nvPr/>
        </p:nvSpPr>
        <p:spPr>
          <a:xfrm>
            <a:off x="8021780" y="1499167"/>
            <a:ext cx="3671455" cy="3139321"/>
          </a:xfrm>
          <a:prstGeom prst="rect">
            <a:avLst/>
          </a:prstGeom>
        </p:spPr>
        <p:txBody>
          <a:bodyPr wrap="square">
            <a:spAutoFit/>
          </a:bodyPr>
          <a:lstStyle/>
          <a:p>
            <a:r>
              <a:rPr lang="he-IL" dirty="0"/>
              <a:t>רחל, בת מרים ובנימין, נולדה בישראל בכ"ו באייר תשמ"ט (31.05.1989). היא נולדה וגדלה בתל אביב, אחות לאלי ולשמעון, הגדולים ממנה, ולאיתמר, הצעיר ממנה בארבע שנים. ילדה חייכנית וטובת לב הייתה, שקטה, רגועה ונעימה לכל סובביה. שיער ארוך ומתולתל, עיניים חומות גדולות, פנים עגולות וצחוק מתגלגל אפיינו את </a:t>
            </a:r>
            <a:r>
              <a:rPr lang="he-IL" dirty="0" err="1"/>
              <a:t>יופיה</a:t>
            </a:r>
            <a:r>
              <a:rPr lang="he-IL" dirty="0"/>
              <a:t> המיוחד. במשפחה ובין חבריה הרבים נודעה בכינוייה רחלי, חלי וגם </a:t>
            </a:r>
            <a:r>
              <a:rPr lang="he-IL" dirty="0" err="1"/>
              <a:t>רוחל</a:t>
            </a:r>
            <a:r>
              <a:rPr lang="he-IL" dirty="0"/>
              <a:t>.</a:t>
            </a:r>
            <a:endParaRPr lang="he-IL" dirty="0">
              <a:solidFill>
                <a:srgbClr val="1C3C49"/>
              </a:solidFill>
              <a:latin typeface="Assistant"/>
            </a:endParaRPr>
          </a:p>
        </p:txBody>
      </p:sp>
      <p:sp>
        <p:nvSpPr>
          <p:cNvPr id="5" name="חץ מעוקל ימינה 4">
            <a:hlinkClick r:id="rId4" action="ppaction://hlinksldjump"/>
          </p:cNvPr>
          <p:cNvSpPr/>
          <p:nvPr/>
        </p:nvSpPr>
        <p:spPr>
          <a:xfrm>
            <a:off x="7820632" y="5965371"/>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27091933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75000"/>
          </a:schemeClr>
        </a:solidFill>
        <a:effectLst/>
      </p:bgPr>
    </p:bg>
    <p:spTree>
      <p:nvGrpSpPr>
        <p:cNvPr id="1" name=""/>
        <p:cNvGrpSpPr/>
        <p:nvPr/>
      </p:nvGrpSpPr>
      <p:grpSpPr>
        <a:xfrm>
          <a:off x="0" y="0"/>
          <a:ext cx="0" cy="0"/>
          <a:chOff x="0" y="0"/>
          <a:chExt cx="0" cy="0"/>
        </a:xfrm>
      </p:grpSpPr>
      <p:sp>
        <p:nvSpPr>
          <p:cNvPr id="4" name="מלבן 3"/>
          <p:cNvSpPr/>
          <p:nvPr/>
        </p:nvSpPr>
        <p:spPr>
          <a:xfrm>
            <a:off x="8188035" y="1385602"/>
            <a:ext cx="3131127" cy="1631216"/>
          </a:xfrm>
          <a:prstGeom prst="rect">
            <a:avLst/>
          </a:prstGeom>
        </p:spPr>
        <p:txBody>
          <a:bodyPr wrap="square">
            <a:spAutoFit/>
          </a:bodyPr>
          <a:lstStyle/>
          <a:p>
            <a:r>
              <a:rPr lang="he-IL" sz="2000" dirty="0" smtClean="0"/>
              <a:t>בן אור פנחס  </a:t>
            </a:r>
          </a:p>
          <a:p>
            <a:r>
              <a:rPr lang="he-IL" sz="2000" dirty="0" smtClean="0">
                <a:latin typeface="Assistant"/>
              </a:rPr>
              <a:t>נפל בשנת 2000 </a:t>
            </a:r>
          </a:p>
          <a:p>
            <a:r>
              <a:rPr lang="he-IL" sz="2000" dirty="0" smtClean="0">
                <a:latin typeface="Assistant"/>
              </a:rPr>
              <a:t>שירת בחיל הרפואה. </a:t>
            </a:r>
          </a:p>
          <a:p>
            <a:r>
              <a:rPr lang="he-IL" sz="2000" dirty="0" smtClean="0">
                <a:latin typeface="Assistant"/>
              </a:rPr>
              <a:t>תלמיד הכפר הירוק.</a:t>
            </a:r>
          </a:p>
          <a:p>
            <a:r>
              <a:rPr lang="he-IL" sz="2000" dirty="0" smtClean="0">
                <a:latin typeface="Assistant"/>
              </a:rPr>
              <a:t>יהי זכרו ברוך</a:t>
            </a:r>
            <a:endParaRPr lang="he-IL" sz="2000" dirty="0">
              <a:latin typeface="Assistant"/>
            </a:endParaRPr>
          </a:p>
        </p:txBody>
      </p:sp>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504" y="409302"/>
            <a:ext cx="7090081" cy="5943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חץ מעוקל ימינה 4">
            <a:hlinkClick r:id="rId3" action="ppaction://hlinksldjump"/>
          </p:cNvPr>
          <p:cNvSpPr/>
          <p:nvPr/>
        </p:nvSpPr>
        <p:spPr>
          <a:xfrm>
            <a:off x="7759672" y="5738948"/>
            <a:ext cx="583474" cy="4615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1877771758"/>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קצה זוהר">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TM02892315[[fn=קווים דקיקים]]</Template>
  <TotalTime>1002</TotalTime>
  <Words>4863</Words>
  <Application>Microsoft Office PowerPoint</Application>
  <PresentationFormat>מסך רחב</PresentationFormat>
  <Paragraphs>104</Paragraphs>
  <Slides>52</Slides>
  <Notes>0</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52</vt:i4>
      </vt:variant>
    </vt:vector>
  </HeadingPairs>
  <TitlesOfParts>
    <vt:vector size="60" baseType="lpstr">
      <vt:lpstr>Arial</vt:lpstr>
      <vt:lpstr>Assistant</vt:lpstr>
      <vt:lpstr>Calibri Light</vt:lpstr>
      <vt:lpstr>ezeractual-light</vt:lpstr>
      <vt:lpstr>ezeractual-regular</vt:lpstr>
      <vt:lpstr>Fb Tipograf</vt:lpstr>
      <vt:lpstr>Guttman Haim</vt:lpstr>
      <vt:lpstr>ערכת נושא Office</vt:lpstr>
      <vt:lpstr>לזכרם</vt:lpstr>
      <vt:lpstr> בן יוסף וגיטה. נולד ביום ג' באלול תש"ה (23.8.1944) במושב גן-חיים וגדל במשק הקטן של הוריו. אחרי שסיים את לימודיו בבית-הספר היסודי במושב צופית לא רצה בשום אופן להמשיך את לימודיו בבית-הספר התיכון; כבר אז קבע, כי דרכו בחיים תהיה החקלאות ולכן נכנס ללמוד בבית-הספר החקלאי "הכפר הירוק" עד שסיים את לימודיו בו. נער שקט היה בילדותו, סגור בתוך עצמו ולא חש לגלות את רגשותיו לזולת, ומפני כן לא היו לו חברים מרובים. אך ב"הכפר הירוק" הפך הנער השקט והסגור לבחור עליז ואהוב על הכל. בית-הספר ומנהגיו היו אמנם קשים בתחילה לנער שמעודו לא הסכין לחברת בני-גילו, אך לאט לאט הסתגל להם ונשא הכל בשקט ובאהבה. </vt:lpstr>
      <vt:lpstr> יורם, בן סימי ויצחק, נולד ביום ג' בחשון תש"ב (24.10.1941) בירושלים. הוא למד בבית-הספר היסודי ובבית-הספר התיכון בגימנסיה העברית ברחביה והמשיך בלימודיו בכפר הירוק. הוא היה תלמיד חרוץ ושקדן, מחונן ובעל תפיסה מהירה. אהוב על כל מוריו ועל חבריו ללימודים. במשך שנים היה חבר בתנועת הצופים ונמנה עם שחקני אגודת הטניס בירושלים.  </vt:lpstr>
      <vt:lpstr>סיפור חייו בן מרדכי ושרה. נולד ביום ז' באדר תש"ז (27.2.1947) ברחובות. אחרי שסיים את לימודיו בבית הספר היסודי "הגפן" פנה לבית הספר החקלאי "הכפר הירוק" כי לבו משך אותו לחקלאות. בנובמבר 1964 גויס לצה"ל. היה לוחם אמיץ, כפי שמציין אותו מפקד יחידתו. את התכונה הזאת הוכיח במלחמת ששת הימים: כאשר סיים את משמרתו התנדב להצטרף לכוח שנועד לכבוש את ראס-סודר שבסיני - ובקרב זה, שהתחולל ביום החמישי לקרבות, הוא א' בסיון תשכ"ז (9.6.1967) נפל. </vt:lpstr>
      <vt:lpstr>סיפור חייו יעקב (ג'קי), בן חנה ואליהו, נולד ביום כ"ב בתשרי תשי"ב (22.10.1951) ברחובות. הוא למד בבית-הספר היסודי "חביב" בראשון לציון והמשיך בבית-הספר היסודי "שמעוני" בגבעתיים. אחרי-כן סיים את לימודיו בבית-הספר התיכון החקלאי שבכפר הירוק. לימודי החקלאות קירבו אותו אל "החברה להגנת הטבע". הוא נמנה עם חבריה, והשתתף במסעות הרבים שערכה החברה ברחבי הארץ, כדי להכיר את נופיה ואת עולם החי והצומח שבה. ג'קי היה חובב צילום מושבע. בתקופת לימודיו בכפר הירוק, למד בקורס לצילום, ומאז דבק בתחביב זה ולא הרפה. בטיוליו הרבה לצלם מנופי הארץ ומטיפוסי אנשים שפגש בהם.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עדי מאלכ מחטיבת הנח"ל נפל בה' בכסלו תשפ"ד (18 בנובמבר 2023) שמעון איפרגן, מדריך הכפר כתב עליו. "בכל פעילות לקבוצה או תחרות בפנימייה עזרת לאחרים ובמיוחד לי. תמיד קופץ ראשון, תמיד הולך אחרון כמה אהוב היית בקבוצה שלנו... כולם אומרים איזה ילד, מלאך, אני יודע! אני זה שהייתי מתגאה בך. עדי, גיבור היית גיבור תישאר. יהי זכרך ברוך – תשמור עלינו מחוברים מלמעלה." סמ"ר עדי מאלכ חרב, מבית ג'אן, לוחם בסיירת נח"ל, חטיבת הנח"ל, נפל בקרב ברצועת עזה, כמעט בן 20 בנופלו.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משתמש</dc:creator>
  <cp:lastModifiedBy>teachers</cp:lastModifiedBy>
  <cp:revision>90</cp:revision>
  <dcterms:created xsi:type="dcterms:W3CDTF">2024-01-08T08:42:49Z</dcterms:created>
  <dcterms:modified xsi:type="dcterms:W3CDTF">2024-09-18T06:37:52Z</dcterms:modified>
</cp:coreProperties>
</file>